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62" r:id="rId4"/>
    <p:sldId id="258" r:id="rId5"/>
    <p:sldId id="259" r:id="rId6"/>
    <p:sldId id="260"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Tatlock" initials="DT" lastIdx="5" clrIdx="0">
    <p:extLst>
      <p:ext uri="{19B8F6BF-5375-455C-9EA6-DF929625EA0E}">
        <p15:presenceInfo xmlns:p15="http://schemas.microsoft.com/office/powerpoint/2012/main" userId="f2e93be75339300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82" y="19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0-24T14:36:17.123" idx="1">
    <p:pos x="10" y="10"/>
    <p:text/>
    <p:extLst>
      <p:ext uri="{C676402C-5697-4E1C-873F-D02D1690AC5C}">
        <p15:threadingInfo xmlns:p15="http://schemas.microsoft.com/office/powerpoint/2012/main" timeZoneBias="4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070010-4C44-4179-B448-53687E834EF2}" type="datetimeFigureOut">
              <a:rPr lang="en-US" smtClean="0"/>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32E10-8C0B-47EA-8993-DD455DD3D5DB}" type="slidenum">
              <a:rPr lang="en-US" smtClean="0"/>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010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070010-4C44-4179-B448-53687E834EF2}" type="datetimeFigureOut">
              <a:rPr lang="en-US" smtClean="0"/>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32E10-8C0B-47EA-8993-DD455DD3D5DB}" type="slidenum">
              <a:rPr lang="en-US" smtClean="0"/>
              <a:t>‹#›</a:t>
            </a:fld>
            <a:endParaRPr lang="en-US"/>
          </a:p>
        </p:txBody>
      </p:sp>
    </p:spTree>
    <p:extLst>
      <p:ext uri="{BB962C8B-B14F-4D97-AF65-F5344CB8AC3E}">
        <p14:creationId xmlns:p14="http://schemas.microsoft.com/office/powerpoint/2010/main" val="4245759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070010-4C44-4179-B448-53687E834EF2}" type="datetimeFigureOut">
              <a:rPr lang="en-US" smtClean="0"/>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32E10-8C0B-47EA-8993-DD455DD3D5DB}" type="slidenum">
              <a:rPr lang="en-US" smtClean="0"/>
              <a:t>‹#›</a:t>
            </a:fld>
            <a:endParaRPr lang="en-US"/>
          </a:p>
        </p:txBody>
      </p:sp>
    </p:spTree>
    <p:extLst>
      <p:ext uri="{BB962C8B-B14F-4D97-AF65-F5344CB8AC3E}">
        <p14:creationId xmlns:p14="http://schemas.microsoft.com/office/powerpoint/2010/main" val="2210893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070010-4C44-4179-B448-53687E834EF2}" type="datetimeFigureOut">
              <a:rPr lang="en-US" smtClean="0"/>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32E10-8C0B-47EA-8993-DD455DD3D5DB}" type="slidenum">
              <a:rPr lang="en-US" smtClean="0"/>
              <a:t>‹#›</a:t>
            </a:fld>
            <a:endParaRPr lang="en-US"/>
          </a:p>
        </p:txBody>
      </p:sp>
    </p:spTree>
    <p:extLst>
      <p:ext uri="{BB962C8B-B14F-4D97-AF65-F5344CB8AC3E}">
        <p14:creationId xmlns:p14="http://schemas.microsoft.com/office/powerpoint/2010/main" val="147909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070010-4C44-4179-B448-53687E834EF2}" type="datetimeFigureOut">
              <a:rPr lang="en-US" smtClean="0"/>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32E10-8C0B-47EA-8993-DD455DD3D5DB}" type="slidenum">
              <a:rPr lang="en-US" smtClean="0"/>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2801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070010-4C44-4179-B448-53687E834EF2}" type="datetimeFigureOut">
              <a:rPr lang="en-US" smtClean="0"/>
              <a:t>10/28/2023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32E10-8C0B-47EA-8993-DD455DD3D5DB}" type="slidenum">
              <a:rPr lang="en-US" smtClean="0"/>
              <a:t>‹#›</a:t>
            </a:fld>
            <a:endParaRPr lang="en-US"/>
          </a:p>
        </p:txBody>
      </p:sp>
    </p:spTree>
    <p:extLst>
      <p:ext uri="{BB962C8B-B14F-4D97-AF65-F5344CB8AC3E}">
        <p14:creationId xmlns:p14="http://schemas.microsoft.com/office/powerpoint/2010/main" val="3757271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070010-4C44-4179-B448-53687E834EF2}" type="datetimeFigureOut">
              <a:rPr lang="en-US" smtClean="0"/>
              <a:t>10/28/2023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232E10-8C0B-47EA-8993-DD455DD3D5DB}" type="slidenum">
              <a:rPr lang="en-US" smtClean="0"/>
              <a:t>‹#›</a:t>
            </a:fld>
            <a:endParaRPr lang="en-US"/>
          </a:p>
        </p:txBody>
      </p:sp>
    </p:spTree>
    <p:extLst>
      <p:ext uri="{BB962C8B-B14F-4D97-AF65-F5344CB8AC3E}">
        <p14:creationId xmlns:p14="http://schemas.microsoft.com/office/powerpoint/2010/main" val="1574857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070010-4C44-4179-B448-53687E834EF2}" type="datetimeFigureOut">
              <a:rPr lang="en-US" smtClean="0"/>
              <a:t>10/28/2023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232E10-8C0B-47EA-8993-DD455DD3D5DB}" type="slidenum">
              <a:rPr lang="en-US" smtClean="0"/>
              <a:t>‹#›</a:t>
            </a:fld>
            <a:endParaRPr lang="en-US"/>
          </a:p>
        </p:txBody>
      </p:sp>
    </p:spTree>
    <p:extLst>
      <p:ext uri="{BB962C8B-B14F-4D97-AF65-F5344CB8AC3E}">
        <p14:creationId xmlns:p14="http://schemas.microsoft.com/office/powerpoint/2010/main" val="3555780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0070010-4C44-4179-B448-53687E834EF2}" type="datetimeFigureOut">
              <a:rPr lang="en-US" smtClean="0"/>
              <a:t>10/28/2023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0232E10-8C0B-47EA-8993-DD455DD3D5DB}" type="slidenum">
              <a:rPr lang="en-US" smtClean="0"/>
              <a:t>‹#›</a:t>
            </a:fld>
            <a:endParaRPr lang="en-US"/>
          </a:p>
        </p:txBody>
      </p:sp>
    </p:spTree>
    <p:extLst>
      <p:ext uri="{BB962C8B-B14F-4D97-AF65-F5344CB8AC3E}">
        <p14:creationId xmlns:p14="http://schemas.microsoft.com/office/powerpoint/2010/main" val="3183713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F0070010-4C44-4179-B448-53687E834EF2}" type="datetimeFigureOut">
              <a:rPr lang="en-US" smtClean="0"/>
              <a:t>10/28/2023</a:t>
            </a:fld>
            <a:endParaRPr lang="en-US"/>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0232E10-8C0B-47EA-8993-DD455DD3D5DB}" type="slidenum">
              <a:rPr lang="en-US" smtClean="0"/>
              <a:t>‹#›</a:t>
            </a:fld>
            <a:endParaRPr lang="en-US"/>
          </a:p>
        </p:txBody>
      </p:sp>
    </p:spTree>
    <p:extLst>
      <p:ext uri="{BB962C8B-B14F-4D97-AF65-F5344CB8AC3E}">
        <p14:creationId xmlns:p14="http://schemas.microsoft.com/office/powerpoint/2010/main" val="1840884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070010-4C44-4179-B448-53687E834EF2}" type="datetimeFigureOut">
              <a:rPr lang="en-US" smtClean="0"/>
              <a:t>10/28/2023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32E10-8C0B-47EA-8993-DD455DD3D5DB}" type="slidenum">
              <a:rPr lang="en-US" smtClean="0"/>
              <a:t>‹#›</a:t>
            </a:fld>
            <a:endParaRPr lang="en-US"/>
          </a:p>
        </p:txBody>
      </p:sp>
    </p:spTree>
    <p:extLst>
      <p:ext uri="{BB962C8B-B14F-4D97-AF65-F5344CB8AC3E}">
        <p14:creationId xmlns:p14="http://schemas.microsoft.com/office/powerpoint/2010/main" val="2653350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fld id="{F0070010-4C44-4179-B448-53687E834EF2}" type="datetimeFigureOut">
              <a:rPr lang="en-US" smtClean="0"/>
              <a:t>10/28/2023</a:t>
            </a:fld>
            <a:endParaRPr lang="en-US"/>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0">
                <a:solidFill>
                  <a:srgbClr val="FFFFFF"/>
                </a:solidFill>
              </a:defRPr>
            </a:lvl1pPr>
          </a:lstStyle>
          <a:p>
            <a:fld id="{B0232E10-8C0B-47EA-8993-DD455DD3D5D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46691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alpha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C9A2-9C29-AB75-80F5-CC1B21DF797E}"/>
              </a:ext>
            </a:extLst>
          </p:cNvPr>
          <p:cNvSpPr>
            <a:spLocks noGrp="1"/>
          </p:cNvSpPr>
          <p:nvPr>
            <p:ph type="ctrTitle"/>
          </p:nvPr>
        </p:nvSpPr>
        <p:spPr>
          <a:xfrm>
            <a:off x="594805" y="510377"/>
            <a:ext cx="11239129" cy="3566160"/>
          </a:xfrm>
        </p:spPr>
        <p:txBody>
          <a:bodyPr/>
          <a:lstStyle/>
          <a:p>
            <a:r>
              <a:rPr lang="en-US" dirty="0"/>
              <a:t>Idaho State Elks Youth, Inc.</a:t>
            </a:r>
          </a:p>
        </p:txBody>
      </p:sp>
      <p:sp>
        <p:nvSpPr>
          <p:cNvPr id="3" name="Subtitle 2">
            <a:extLst>
              <a:ext uri="{FF2B5EF4-FFF2-40B4-BE49-F238E27FC236}">
                <a16:creationId xmlns:a16="http://schemas.microsoft.com/office/drawing/2014/main" id="{FFCD54AF-7DB4-C687-9F29-A9C6397EA81D}"/>
              </a:ext>
            </a:extLst>
          </p:cNvPr>
          <p:cNvSpPr>
            <a:spLocks noGrp="1"/>
          </p:cNvSpPr>
          <p:nvPr>
            <p:ph type="subTitle" idx="1"/>
          </p:nvPr>
        </p:nvSpPr>
        <p:spPr>
          <a:xfrm>
            <a:off x="1066800" y="4446096"/>
            <a:ext cx="10058400" cy="1143000"/>
          </a:xfrm>
        </p:spPr>
        <p:txBody>
          <a:bodyPr/>
          <a:lstStyle/>
          <a:p>
            <a:r>
              <a:rPr lang="en-US" dirty="0"/>
              <a:t>David Tatlock, Chair</a:t>
            </a:r>
          </a:p>
          <a:p>
            <a:endParaRPr lang="en-US" dirty="0"/>
          </a:p>
        </p:txBody>
      </p:sp>
    </p:spTree>
    <p:extLst>
      <p:ext uri="{BB962C8B-B14F-4D97-AF65-F5344CB8AC3E}">
        <p14:creationId xmlns:p14="http://schemas.microsoft.com/office/powerpoint/2010/main" val="2669999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alpha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22F316-BABF-26C9-F9B3-E754A77064AC}"/>
              </a:ext>
            </a:extLst>
          </p:cNvPr>
          <p:cNvSpPr txBox="1"/>
          <p:nvPr/>
        </p:nvSpPr>
        <p:spPr>
          <a:xfrm>
            <a:off x="1510684" y="727971"/>
            <a:ext cx="9170633" cy="5816977"/>
          </a:xfrm>
          <a:prstGeom prst="rect">
            <a:avLst/>
          </a:prstGeom>
          <a:noFill/>
        </p:spPr>
        <p:txBody>
          <a:bodyPr wrap="square" rtlCol="0">
            <a:spAutoFit/>
          </a:bodyPr>
          <a:lstStyle/>
          <a:p>
            <a:pPr algn="just"/>
            <a:r>
              <a:rPr lang="en-US" sz="2800" dirty="0"/>
              <a:t>Idaho State Elks Youth, Inc. is a 501 (c) (3) Non-profit organization formed in 1994.</a:t>
            </a:r>
          </a:p>
          <a:p>
            <a:pPr algn="just"/>
            <a:endParaRPr lang="en-US" sz="2800" dirty="0"/>
          </a:p>
          <a:p>
            <a:pPr algn="just"/>
            <a:r>
              <a:rPr lang="en-US" sz="2800" dirty="0"/>
              <a:t>The Corporation is organized to further the charitable and educational activities of the Benevolent and Protective Order of Elks of the United States of America, and Elks National Foundation. The corporation will receive funds from the Elks National Foundation for the purpose of benefiting charitable projects of the Idaho State Elks Association.</a:t>
            </a:r>
          </a:p>
          <a:p>
            <a:pPr algn="just"/>
            <a:endParaRPr lang="en-US" sz="2800" dirty="0"/>
          </a:p>
          <a:p>
            <a:pPr algn="just"/>
            <a:r>
              <a:rPr lang="en-US" sz="2800" dirty="0"/>
              <a:t>The Directors are the Six Trustees of the Idaho State Elks Association.</a:t>
            </a:r>
          </a:p>
          <a:p>
            <a:pPr algn="just"/>
            <a:endParaRPr lang="en-US" dirty="0"/>
          </a:p>
          <a:p>
            <a:pPr algn="just"/>
            <a:endParaRPr lang="en-US" dirty="0"/>
          </a:p>
        </p:txBody>
      </p:sp>
    </p:spTree>
    <p:extLst>
      <p:ext uri="{BB962C8B-B14F-4D97-AF65-F5344CB8AC3E}">
        <p14:creationId xmlns:p14="http://schemas.microsoft.com/office/powerpoint/2010/main" val="2370656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alpha val="6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4FBC25-D1D5-D7EF-23A9-2EC093E81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1632" y="97655"/>
            <a:ext cx="4852146" cy="6232125"/>
          </a:xfrm>
          <a:prstGeom prst="rect">
            <a:avLst/>
          </a:prstGeom>
        </p:spPr>
      </p:pic>
    </p:spTree>
    <p:extLst>
      <p:ext uri="{BB962C8B-B14F-4D97-AF65-F5344CB8AC3E}">
        <p14:creationId xmlns:p14="http://schemas.microsoft.com/office/powerpoint/2010/main" val="141548056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alpha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A40B98-F2C9-68DA-6F56-7FEF6A45599C}"/>
              </a:ext>
            </a:extLst>
          </p:cNvPr>
          <p:cNvSpPr txBox="1"/>
          <p:nvPr/>
        </p:nvSpPr>
        <p:spPr>
          <a:xfrm>
            <a:off x="1799208" y="639194"/>
            <a:ext cx="8593584" cy="5262979"/>
          </a:xfrm>
          <a:prstGeom prst="rect">
            <a:avLst/>
          </a:prstGeom>
          <a:noFill/>
        </p:spPr>
        <p:txBody>
          <a:bodyPr wrap="square" rtlCol="0">
            <a:spAutoFit/>
          </a:bodyPr>
          <a:lstStyle/>
          <a:p>
            <a:pPr algn="just"/>
            <a:r>
              <a:rPr lang="en-US" sz="2400" dirty="0"/>
              <a:t>Funds are received from Elks National Foundation based on what has been contributed by Lodges/Members in the prior Fiscal Year. We receive a State Charities Grant, Special Projects Grant and Bonus Grant.</a:t>
            </a:r>
          </a:p>
          <a:p>
            <a:pPr algn="just"/>
            <a:endParaRPr lang="en-US" sz="2400" dirty="0"/>
          </a:p>
          <a:p>
            <a:pPr algn="just"/>
            <a:r>
              <a:rPr lang="en-US" sz="2400" dirty="0"/>
              <a:t>Currently the funds have been allocated to the following programs:</a:t>
            </a:r>
          </a:p>
          <a:p>
            <a:pPr algn="just"/>
            <a:endParaRPr lang="en-US" sz="2400" dirty="0"/>
          </a:p>
          <a:p>
            <a:pPr marL="800100" lvl="1" indent="-342900" algn="just">
              <a:buFont typeface="+mj-lt"/>
              <a:buAutoNum type="arabicPeriod"/>
            </a:pPr>
            <a:r>
              <a:rPr lang="en-US" sz="2400" dirty="0"/>
              <a:t>Americanism Essay Contest Winners (District and State)</a:t>
            </a:r>
          </a:p>
          <a:p>
            <a:pPr marL="800100" lvl="1" indent="-342900" algn="just">
              <a:buFont typeface="+mj-lt"/>
              <a:buAutoNum type="arabicPeriod"/>
            </a:pPr>
            <a:r>
              <a:rPr lang="en-US" sz="2400" dirty="0"/>
              <a:t>Drug Awareness Program</a:t>
            </a:r>
          </a:p>
          <a:p>
            <a:pPr marL="800100" lvl="1" indent="-342900" algn="just">
              <a:buFont typeface="+mj-lt"/>
              <a:buAutoNum type="arabicPeriod"/>
            </a:pPr>
            <a:r>
              <a:rPr lang="en-US" sz="2400" dirty="0"/>
              <a:t>Hoop Shoot (State)</a:t>
            </a:r>
          </a:p>
          <a:p>
            <a:pPr marL="800100" lvl="1" indent="-342900" algn="just">
              <a:buFont typeface="+mj-lt"/>
              <a:buAutoNum type="arabicPeriod"/>
            </a:pPr>
            <a:r>
              <a:rPr lang="en-US" sz="2400" dirty="0"/>
              <a:t>Most Valuable Student Scholarships</a:t>
            </a:r>
          </a:p>
          <a:p>
            <a:pPr marL="800100" lvl="1" indent="-342900" algn="just">
              <a:buFont typeface="+mj-lt"/>
              <a:buAutoNum type="arabicPeriod"/>
            </a:pPr>
            <a:r>
              <a:rPr lang="en-US" sz="2400" dirty="0"/>
              <a:t>Veterans Programs</a:t>
            </a:r>
          </a:p>
          <a:p>
            <a:pPr marL="800100" lvl="1" indent="-342900" algn="just">
              <a:buFont typeface="+mj-lt"/>
              <a:buAutoNum type="arabicPeriod"/>
            </a:pPr>
            <a:r>
              <a:rPr lang="en-US" sz="2400" dirty="0"/>
              <a:t>State Project</a:t>
            </a:r>
          </a:p>
          <a:p>
            <a:pPr algn="just"/>
            <a:endParaRPr lang="en-US" sz="2400" dirty="0"/>
          </a:p>
        </p:txBody>
      </p:sp>
    </p:spTree>
    <p:extLst>
      <p:ext uri="{BB962C8B-B14F-4D97-AF65-F5344CB8AC3E}">
        <p14:creationId xmlns:p14="http://schemas.microsoft.com/office/powerpoint/2010/main" val="1865220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alpha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681087-9163-BA07-33F7-2BFA1124F8E2}"/>
              </a:ext>
            </a:extLst>
          </p:cNvPr>
          <p:cNvSpPr txBox="1"/>
          <p:nvPr/>
        </p:nvSpPr>
        <p:spPr>
          <a:xfrm>
            <a:off x="2146178" y="701339"/>
            <a:ext cx="7899647" cy="4893647"/>
          </a:xfrm>
          <a:prstGeom prst="rect">
            <a:avLst/>
          </a:prstGeom>
          <a:noFill/>
        </p:spPr>
        <p:txBody>
          <a:bodyPr wrap="square" rtlCol="0">
            <a:spAutoFit/>
          </a:bodyPr>
          <a:lstStyle/>
          <a:p>
            <a:pPr algn="just"/>
            <a:r>
              <a:rPr lang="en-US" sz="2400" dirty="0"/>
              <a:t>In the early years Youth, Inc received donations from outside sources along with the donations from ENF. Several years we did not spend all of the funds allocated for the year, creating a “surplus.” These funds need to be spent keeping in mind that they need to be used for charitable purposes. </a:t>
            </a:r>
          </a:p>
          <a:p>
            <a:pPr algn="just"/>
            <a:endParaRPr lang="en-US" sz="2400" dirty="0"/>
          </a:p>
          <a:p>
            <a:pPr algn="just"/>
            <a:r>
              <a:rPr lang="en-US" sz="2400" dirty="0"/>
              <a:t>In 2018 I was told by our State Sponsor at the time, Hon. James Damon, to “spend the money!”</a:t>
            </a:r>
          </a:p>
          <a:p>
            <a:pPr algn="just"/>
            <a:endParaRPr lang="en-US" sz="2400" dirty="0"/>
          </a:p>
          <a:p>
            <a:pPr algn="just"/>
            <a:r>
              <a:rPr lang="en-US" sz="2400" dirty="0"/>
              <a:t>Working with the State Trustees, it was decided that we give the Local lodges grants to be used to assist them with their charitable projects, as long as the project follows a program in the Charity Records Workbook.</a:t>
            </a:r>
          </a:p>
        </p:txBody>
      </p:sp>
    </p:spTree>
    <p:extLst>
      <p:ext uri="{BB962C8B-B14F-4D97-AF65-F5344CB8AC3E}">
        <p14:creationId xmlns:p14="http://schemas.microsoft.com/office/powerpoint/2010/main" val="3904452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alpha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6C643B-56DE-4B8C-43AD-37C19D8242B2}"/>
              </a:ext>
            </a:extLst>
          </p:cNvPr>
          <p:cNvSpPr txBox="1"/>
          <p:nvPr/>
        </p:nvSpPr>
        <p:spPr>
          <a:xfrm>
            <a:off x="1270986" y="971536"/>
            <a:ext cx="9650028" cy="4524315"/>
          </a:xfrm>
          <a:prstGeom prst="rect">
            <a:avLst/>
          </a:prstGeom>
          <a:noFill/>
        </p:spPr>
        <p:txBody>
          <a:bodyPr wrap="square" numCol="2" rtlCol="0">
            <a:spAutoFit/>
          </a:bodyPr>
          <a:lstStyle/>
          <a:p>
            <a:r>
              <a:rPr lang="en-US" sz="2400" dirty="0"/>
              <a:t>These consist of:</a:t>
            </a:r>
          </a:p>
          <a:p>
            <a:endParaRPr lang="en-US" sz="2400" dirty="0"/>
          </a:p>
          <a:p>
            <a:pPr marL="285750" indent="-285750">
              <a:buFont typeface="Arial" panose="020B0604020202020204" pitchFamily="34" charset="0"/>
              <a:buChar char="•"/>
            </a:pPr>
            <a:r>
              <a:rPr lang="en-US" sz="2400" dirty="0"/>
              <a:t>Youth Scholarships</a:t>
            </a:r>
          </a:p>
          <a:p>
            <a:pPr marL="285750" indent="-285750">
              <a:buFont typeface="Arial" panose="020B0604020202020204" pitchFamily="34" charset="0"/>
              <a:buChar char="•"/>
            </a:pPr>
            <a:r>
              <a:rPr lang="en-US" sz="2400" dirty="0"/>
              <a:t>Student of Month/Year</a:t>
            </a:r>
          </a:p>
          <a:p>
            <a:pPr marL="285750" indent="-285750">
              <a:buFont typeface="Arial" panose="020B0604020202020204" pitchFamily="34" charset="0"/>
              <a:buChar char="•"/>
            </a:pPr>
            <a:r>
              <a:rPr lang="en-US" sz="2400" dirty="0"/>
              <a:t>Youth Activities </a:t>
            </a:r>
          </a:p>
          <a:p>
            <a:pPr marL="285750" indent="-285750">
              <a:buFont typeface="Arial" panose="020B0604020202020204" pitchFamily="34" charset="0"/>
              <a:buChar char="•"/>
            </a:pPr>
            <a:r>
              <a:rPr lang="en-US" sz="2400" dirty="0"/>
              <a:t>Hoop Shoot</a:t>
            </a:r>
          </a:p>
          <a:p>
            <a:pPr marL="285750" indent="-285750">
              <a:buFont typeface="Arial" panose="020B0604020202020204" pitchFamily="34" charset="0"/>
              <a:buChar char="•"/>
            </a:pPr>
            <a:r>
              <a:rPr lang="en-US" sz="2400" dirty="0"/>
              <a:t>Soccer Shoot</a:t>
            </a:r>
          </a:p>
          <a:p>
            <a:pPr marL="285750" indent="-285750">
              <a:buFont typeface="Arial" panose="020B0604020202020204" pitchFamily="34" charset="0"/>
              <a:buChar char="•"/>
            </a:pPr>
            <a:r>
              <a:rPr lang="en-US" sz="2400" dirty="0"/>
              <a:t>Special Needs Programs</a:t>
            </a:r>
          </a:p>
          <a:p>
            <a:pPr marL="285750" indent="-285750">
              <a:buFont typeface="Arial" panose="020B0604020202020204" pitchFamily="34" charset="0"/>
              <a:buChar char="•"/>
            </a:pPr>
            <a:r>
              <a:rPr lang="en-US" sz="2400" dirty="0"/>
              <a:t>Veterans’ Service Events</a:t>
            </a:r>
          </a:p>
          <a:p>
            <a:pPr marL="285750" indent="-285750">
              <a:buFont typeface="Arial" panose="020B0604020202020204" pitchFamily="34" charset="0"/>
              <a:buChar char="•"/>
            </a:pPr>
            <a:r>
              <a:rPr lang="en-US" sz="2400" dirty="0"/>
              <a:t>Community Service Donations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Health Fairs/Blood Banks</a:t>
            </a:r>
          </a:p>
          <a:p>
            <a:pPr marL="285750" indent="-285750">
              <a:buFont typeface="Arial" panose="020B0604020202020204" pitchFamily="34" charset="0"/>
              <a:buChar char="•"/>
            </a:pPr>
            <a:r>
              <a:rPr lang="en-US" sz="2400" dirty="0"/>
              <a:t>Senior Citizen Programs</a:t>
            </a:r>
          </a:p>
          <a:p>
            <a:pPr marL="285750" indent="-285750">
              <a:buFont typeface="Arial" panose="020B0604020202020204" pitchFamily="34" charset="0"/>
              <a:buChar char="•"/>
            </a:pPr>
            <a:r>
              <a:rPr lang="en-US" sz="2400" dirty="0"/>
              <a:t>Food Baskets</a:t>
            </a:r>
          </a:p>
          <a:p>
            <a:pPr marL="285750" indent="-285750">
              <a:buFont typeface="Arial" panose="020B0604020202020204" pitchFamily="34" charset="0"/>
              <a:buChar char="•"/>
            </a:pPr>
            <a:r>
              <a:rPr lang="en-US" sz="2400" dirty="0"/>
              <a:t>Public Service/Citizen Recognition</a:t>
            </a:r>
          </a:p>
          <a:p>
            <a:pPr marL="285750" indent="-285750">
              <a:buFont typeface="Arial" panose="020B0604020202020204" pitchFamily="34" charset="0"/>
              <a:buChar char="•"/>
            </a:pPr>
            <a:r>
              <a:rPr lang="en-US" sz="2400" dirty="0"/>
              <a:t>Elks National Foundation Donations </a:t>
            </a:r>
          </a:p>
          <a:p>
            <a:pPr marL="285750" indent="-285750">
              <a:buFont typeface="Arial" panose="020B0604020202020204" pitchFamily="34" charset="0"/>
              <a:buChar char="•"/>
            </a:pPr>
            <a:r>
              <a:rPr lang="en-US" sz="2400" dirty="0"/>
              <a:t>Drug Awareness Programs</a:t>
            </a:r>
          </a:p>
        </p:txBody>
      </p:sp>
    </p:spTree>
    <p:extLst>
      <p:ext uri="{BB962C8B-B14F-4D97-AF65-F5344CB8AC3E}">
        <p14:creationId xmlns:p14="http://schemas.microsoft.com/office/powerpoint/2010/main" val="2145475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alpha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C26102-6D19-C11C-361F-5D807DF75267}"/>
              </a:ext>
            </a:extLst>
          </p:cNvPr>
          <p:cNvSpPr txBox="1"/>
          <p:nvPr/>
        </p:nvSpPr>
        <p:spPr>
          <a:xfrm>
            <a:off x="2021151" y="1455937"/>
            <a:ext cx="8149701" cy="4154984"/>
          </a:xfrm>
          <a:prstGeom prst="rect">
            <a:avLst/>
          </a:prstGeom>
          <a:noFill/>
        </p:spPr>
        <p:txBody>
          <a:bodyPr wrap="square" rtlCol="0">
            <a:spAutoFit/>
          </a:bodyPr>
          <a:lstStyle/>
          <a:p>
            <a:pPr algn="just"/>
            <a:r>
              <a:rPr lang="en-US" sz="2400" dirty="0"/>
              <a:t>This year the grant is $2,000 per lodge, has your lodge applied yet?</a:t>
            </a:r>
          </a:p>
          <a:p>
            <a:endParaRPr lang="en-US" sz="2400" dirty="0"/>
          </a:p>
          <a:p>
            <a:r>
              <a:rPr lang="en-US" sz="2400" dirty="0"/>
              <a:t>It is very simple, write or email me your request explaining what project(s) you will be funding with your grant.</a:t>
            </a:r>
          </a:p>
          <a:p>
            <a:endParaRPr lang="en-US" sz="2400" dirty="0"/>
          </a:p>
          <a:p>
            <a:r>
              <a:rPr lang="en-US" sz="2400" b="1" dirty="0"/>
              <a:t>dtatlock86@gmail.com</a:t>
            </a:r>
          </a:p>
          <a:p>
            <a:endParaRPr lang="en-US" sz="2400" dirty="0"/>
          </a:p>
          <a:p>
            <a:r>
              <a:rPr lang="en-US" sz="2400" dirty="0"/>
              <a:t>That’s all it takes!</a:t>
            </a:r>
          </a:p>
          <a:p>
            <a:endParaRPr lang="en-US" sz="2400" dirty="0"/>
          </a:p>
          <a:p>
            <a:r>
              <a:rPr lang="en-US" sz="2400" dirty="0"/>
              <a:t>Questions?</a:t>
            </a:r>
          </a:p>
        </p:txBody>
      </p:sp>
    </p:spTree>
    <p:extLst>
      <p:ext uri="{BB962C8B-B14F-4D97-AF65-F5344CB8AC3E}">
        <p14:creationId xmlns:p14="http://schemas.microsoft.com/office/powerpoint/2010/main" val="242354034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101</TotalTime>
  <Words>399</Words>
  <Application>Microsoft Office PowerPoint</Application>
  <PresentationFormat>Widescreen</PresentationFormat>
  <Paragraphs>51</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Retrospect</vt:lpstr>
      <vt:lpstr>Idaho State Elks Youth, Inc.</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Idaho State Elks Youth, Inc.</dc:title>
  <dc:creator>David Tatlock</dc:creator>
  <cp:lastModifiedBy>Linda Tatlock</cp:lastModifiedBy>
  <cp:revision>4</cp:revision>
  <dcterms:created xsi:type="dcterms:W3CDTF">2023-10-14T19:51:10Z</dcterms:created>
  <dcterms:modified xsi:type="dcterms:W3CDTF">2023-10-28T13:42:59Z</dcterms:modified>
</cp:coreProperties>
</file>