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9" r:id="rId3"/>
    <p:sldId id="260" r:id="rId4"/>
    <p:sldId id="256"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311" r:id="rId25"/>
    <p:sldId id="312" r:id="rId26"/>
    <p:sldId id="313" r:id="rId27"/>
    <p:sldId id="314"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293"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55C7-7B8B-0312-C9C1-119BFD87DB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A032B1-B043-C19F-CFB6-91451041B1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535FA3-CE6D-9553-EF23-DBB9FF66C5C5}"/>
              </a:ext>
            </a:extLst>
          </p:cNvPr>
          <p:cNvSpPr>
            <a:spLocks noGrp="1"/>
          </p:cNvSpPr>
          <p:nvPr>
            <p:ph type="dt" sz="half" idx="10"/>
          </p:nvPr>
        </p:nvSpPr>
        <p:spPr/>
        <p:txBody>
          <a:bodyPr/>
          <a:lstStyle/>
          <a:p>
            <a:fld id="{A81D0100-94E2-4336-B7F9-3EA4DE61B8D6}" type="datetimeFigureOut">
              <a:rPr lang="en-US" smtClean="0"/>
              <a:t>11/4/2022</a:t>
            </a:fld>
            <a:endParaRPr lang="en-US" dirty="0"/>
          </a:p>
        </p:txBody>
      </p:sp>
      <p:sp>
        <p:nvSpPr>
          <p:cNvPr id="5" name="Footer Placeholder 4">
            <a:extLst>
              <a:ext uri="{FF2B5EF4-FFF2-40B4-BE49-F238E27FC236}">
                <a16:creationId xmlns:a16="http://schemas.microsoft.com/office/drawing/2014/main" id="{3CBD2616-F494-A36B-D9BA-293C9E9EFC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4E3550-C4E2-CD97-0D2B-9657C85D80D9}"/>
              </a:ext>
            </a:extLst>
          </p:cNvPr>
          <p:cNvSpPr>
            <a:spLocks noGrp="1"/>
          </p:cNvSpPr>
          <p:nvPr>
            <p:ph type="sldNum" sz="quarter" idx="12"/>
          </p:nvPr>
        </p:nvSpPr>
        <p:spPr/>
        <p:txBody>
          <a:bodyPr/>
          <a:lstStyle/>
          <a:p>
            <a:fld id="{62C0186B-F33D-440B-A2FE-CC37E0549BBF}" type="slidenum">
              <a:rPr lang="en-US" smtClean="0"/>
              <a:t>‹#›</a:t>
            </a:fld>
            <a:endParaRPr lang="en-US" dirty="0"/>
          </a:p>
        </p:txBody>
      </p:sp>
    </p:spTree>
    <p:extLst>
      <p:ext uri="{BB962C8B-B14F-4D97-AF65-F5344CB8AC3E}">
        <p14:creationId xmlns:p14="http://schemas.microsoft.com/office/powerpoint/2010/main" val="250072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5611-432E-16DA-2048-09FC96A485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8831E2-8292-08A3-4BA3-157EFD8C61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309E1C-2A92-9A85-315B-BF9A4290935E}"/>
              </a:ext>
            </a:extLst>
          </p:cNvPr>
          <p:cNvSpPr>
            <a:spLocks noGrp="1"/>
          </p:cNvSpPr>
          <p:nvPr>
            <p:ph type="dt" sz="half" idx="10"/>
          </p:nvPr>
        </p:nvSpPr>
        <p:spPr/>
        <p:txBody>
          <a:bodyPr/>
          <a:lstStyle/>
          <a:p>
            <a:fld id="{A81D0100-94E2-4336-B7F9-3EA4DE61B8D6}" type="datetimeFigureOut">
              <a:rPr lang="en-US" smtClean="0"/>
              <a:t>11/4/2022</a:t>
            </a:fld>
            <a:endParaRPr lang="en-US" dirty="0"/>
          </a:p>
        </p:txBody>
      </p:sp>
      <p:sp>
        <p:nvSpPr>
          <p:cNvPr id="5" name="Footer Placeholder 4">
            <a:extLst>
              <a:ext uri="{FF2B5EF4-FFF2-40B4-BE49-F238E27FC236}">
                <a16:creationId xmlns:a16="http://schemas.microsoft.com/office/drawing/2014/main" id="{E5AA209E-F9AC-367C-4898-E7202B89F3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7D53CC-24A5-4932-2856-364BD8B0F8AB}"/>
              </a:ext>
            </a:extLst>
          </p:cNvPr>
          <p:cNvSpPr>
            <a:spLocks noGrp="1"/>
          </p:cNvSpPr>
          <p:nvPr>
            <p:ph type="sldNum" sz="quarter" idx="12"/>
          </p:nvPr>
        </p:nvSpPr>
        <p:spPr/>
        <p:txBody>
          <a:bodyPr/>
          <a:lstStyle/>
          <a:p>
            <a:fld id="{62C0186B-F33D-440B-A2FE-CC37E0549BBF}" type="slidenum">
              <a:rPr lang="en-US" smtClean="0"/>
              <a:t>‹#›</a:t>
            </a:fld>
            <a:endParaRPr lang="en-US" dirty="0"/>
          </a:p>
        </p:txBody>
      </p:sp>
    </p:spTree>
    <p:extLst>
      <p:ext uri="{BB962C8B-B14F-4D97-AF65-F5344CB8AC3E}">
        <p14:creationId xmlns:p14="http://schemas.microsoft.com/office/powerpoint/2010/main" val="2448318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C68F8-A39E-1F03-E877-8D0D64F68E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F9BF4D-BAEF-D55B-FAD5-7CFB3DDF0A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54F0C4-9CC3-3D21-C3C2-BCF06733A379}"/>
              </a:ext>
            </a:extLst>
          </p:cNvPr>
          <p:cNvSpPr>
            <a:spLocks noGrp="1"/>
          </p:cNvSpPr>
          <p:nvPr>
            <p:ph type="dt" sz="half" idx="10"/>
          </p:nvPr>
        </p:nvSpPr>
        <p:spPr/>
        <p:txBody>
          <a:bodyPr/>
          <a:lstStyle/>
          <a:p>
            <a:fld id="{A81D0100-94E2-4336-B7F9-3EA4DE61B8D6}" type="datetimeFigureOut">
              <a:rPr lang="en-US" smtClean="0"/>
              <a:t>11/4/2022</a:t>
            </a:fld>
            <a:endParaRPr lang="en-US" dirty="0"/>
          </a:p>
        </p:txBody>
      </p:sp>
      <p:sp>
        <p:nvSpPr>
          <p:cNvPr id="5" name="Footer Placeholder 4">
            <a:extLst>
              <a:ext uri="{FF2B5EF4-FFF2-40B4-BE49-F238E27FC236}">
                <a16:creationId xmlns:a16="http://schemas.microsoft.com/office/drawing/2014/main" id="{D0F2192A-2821-19DC-BAB2-70305A7C03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2C7BCE-C269-2707-1E04-20FE3F1BB7A9}"/>
              </a:ext>
            </a:extLst>
          </p:cNvPr>
          <p:cNvSpPr>
            <a:spLocks noGrp="1"/>
          </p:cNvSpPr>
          <p:nvPr>
            <p:ph type="sldNum" sz="quarter" idx="12"/>
          </p:nvPr>
        </p:nvSpPr>
        <p:spPr/>
        <p:txBody>
          <a:bodyPr/>
          <a:lstStyle/>
          <a:p>
            <a:fld id="{62C0186B-F33D-440B-A2FE-CC37E0549BBF}" type="slidenum">
              <a:rPr lang="en-US" smtClean="0"/>
              <a:t>‹#›</a:t>
            </a:fld>
            <a:endParaRPr lang="en-US" dirty="0"/>
          </a:p>
        </p:txBody>
      </p:sp>
    </p:spTree>
    <p:extLst>
      <p:ext uri="{BB962C8B-B14F-4D97-AF65-F5344CB8AC3E}">
        <p14:creationId xmlns:p14="http://schemas.microsoft.com/office/powerpoint/2010/main" val="2112715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C3F878-F5E8-489B-AC8A-64F2A7E22C28}"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dirty="0"/>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7644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C3F878-F5E8-489B-AC8A-64F2A7E22C28}"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852626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dirty="0"/>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60511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C3F878-F5E8-489B-AC8A-64F2A7E22C28}" type="datetimeFigureOut">
              <a:rPr lang="en-US" smtClean="0"/>
              <a:pPr/>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2341785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C3F878-F5E8-489B-AC8A-64F2A7E22C28}" type="datetimeFigureOut">
              <a:rPr lang="en-US" smtClean="0"/>
              <a:pPr/>
              <a:t>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dirty="0"/>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3003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C3F878-F5E8-489B-AC8A-64F2A7E22C28}" type="datetimeFigureOut">
              <a:rPr lang="en-US" smtClean="0"/>
              <a:pPr/>
              <a:t>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8082380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11/4/2022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17364871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dirty="0"/>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6419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D5821-8003-F1A7-5054-0015086355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192A1B-8BAD-DECA-D0A6-4609222C3A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32AF5F-0E87-6C19-B512-D02F62EE9D69}"/>
              </a:ext>
            </a:extLst>
          </p:cNvPr>
          <p:cNvSpPr>
            <a:spLocks noGrp="1"/>
          </p:cNvSpPr>
          <p:nvPr>
            <p:ph type="dt" sz="half" idx="10"/>
          </p:nvPr>
        </p:nvSpPr>
        <p:spPr/>
        <p:txBody>
          <a:bodyPr/>
          <a:lstStyle/>
          <a:p>
            <a:fld id="{A81D0100-94E2-4336-B7F9-3EA4DE61B8D6}" type="datetimeFigureOut">
              <a:rPr lang="en-US" smtClean="0"/>
              <a:t>11/4/2022</a:t>
            </a:fld>
            <a:endParaRPr lang="en-US" dirty="0"/>
          </a:p>
        </p:txBody>
      </p:sp>
      <p:sp>
        <p:nvSpPr>
          <p:cNvPr id="5" name="Footer Placeholder 4">
            <a:extLst>
              <a:ext uri="{FF2B5EF4-FFF2-40B4-BE49-F238E27FC236}">
                <a16:creationId xmlns:a16="http://schemas.microsoft.com/office/drawing/2014/main" id="{8F0B585C-376D-C26D-36CA-7B0F5E9878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20BB28-8D55-A949-C664-66C5D91B7189}"/>
              </a:ext>
            </a:extLst>
          </p:cNvPr>
          <p:cNvSpPr>
            <a:spLocks noGrp="1"/>
          </p:cNvSpPr>
          <p:nvPr>
            <p:ph type="sldNum" sz="quarter" idx="12"/>
          </p:nvPr>
        </p:nvSpPr>
        <p:spPr/>
        <p:txBody>
          <a:bodyPr/>
          <a:lstStyle/>
          <a:p>
            <a:fld id="{62C0186B-F33D-440B-A2FE-CC37E0549BBF}" type="slidenum">
              <a:rPr lang="en-US" smtClean="0"/>
              <a:t>‹#›</a:t>
            </a:fld>
            <a:endParaRPr lang="en-US" dirty="0"/>
          </a:p>
        </p:txBody>
      </p:sp>
    </p:spTree>
    <p:extLst>
      <p:ext uri="{BB962C8B-B14F-4D97-AF65-F5344CB8AC3E}">
        <p14:creationId xmlns:p14="http://schemas.microsoft.com/office/powerpoint/2010/main" val="25344552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26900622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C3F878-F5E8-489B-AC8A-64F2A7E22C28}"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1296507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3F878-F5E8-489B-AC8A-64F2A7E22C28}"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3499113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E725F-BF54-5F6C-AE85-EB4CAE49F6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499EC3-1FA4-55F8-5A4D-91E23A2D9B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2D97ED-41E9-56CF-7130-49327BB37846}"/>
              </a:ext>
            </a:extLst>
          </p:cNvPr>
          <p:cNvSpPr>
            <a:spLocks noGrp="1"/>
          </p:cNvSpPr>
          <p:nvPr>
            <p:ph type="dt" sz="half" idx="10"/>
          </p:nvPr>
        </p:nvSpPr>
        <p:spPr/>
        <p:txBody>
          <a:bodyPr/>
          <a:lstStyle/>
          <a:p>
            <a:fld id="{A81D0100-94E2-4336-B7F9-3EA4DE61B8D6}" type="datetimeFigureOut">
              <a:rPr lang="en-US" smtClean="0"/>
              <a:t>11/4/2022</a:t>
            </a:fld>
            <a:endParaRPr lang="en-US" dirty="0"/>
          </a:p>
        </p:txBody>
      </p:sp>
      <p:sp>
        <p:nvSpPr>
          <p:cNvPr id="5" name="Footer Placeholder 4">
            <a:extLst>
              <a:ext uri="{FF2B5EF4-FFF2-40B4-BE49-F238E27FC236}">
                <a16:creationId xmlns:a16="http://schemas.microsoft.com/office/drawing/2014/main" id="{B8083005-834C-D76B-DD39-29200A742F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F70310-7F3A-3B02-B7B4-6B6C4925E57F}"/>
              </a:ext>
            </a:extLst>
          </p:cNvPr>
          <p:cNvSpPr>
            <a:spLocks noGrp="1"/>
          </p:cNvSpPr>
          <p:nvPr>
            <p:ph type="sldNum" sz="quarter" idx="12"/>
          </p:nvPr>
        </p:nvSpPr>
        <p:spPr/>
        <p:txBody>
          <a:bodyPr/>
          <a:lstStyle/>
          <a:p>
            <a:fld id="{62C0186B-F33D-440B-A2FE-CC37E0549BBF}" type="slidenum">
              <a:rPr lang="en-US" smtClean="0"/>
              <a:t>‹#›</a:t>
            </a:fld>
            <a:endParaRPr lang="en-US" dirty="0"/>
          </a:p>
        </p:txBody>
      </p:sp>
    </p:spTree>
    <p:extLst>
      <p:ext uri="{BB962C8B-B14F-4D97-AF65-F5344CB8AC3E}">
        <p14:creationId xmlns:p14="http://schemas.microsoft.com/office/powerpoint/2010/main" val="3868320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F2A2-7853-957F-6B3C-106632D71E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1CA373-225A-17C9-EC39-32124E21A6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D20625-7762-DE5C-BFC1-611024B79D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644709-EAEC-0822-01A4-C26E744CB690}"/>
              </a:ext>
            </a:extLst>
          </p:cNvPr>
          <p:cNvSpPr>
            <a:spLocks noGrp="1"/>
          </p:cNvSpPr>
          <p:nvPr>
            <p:ph type="dt" sz="half" idx="10"/>
          </p:nvPr>
        </p:nvSpPr>
        <p:spPr/>
        <p:txBody>
          <a:bodyPr/>
          <a:lstStyle/>
          <a:p>
            <a:fld id="{A81D0100-94E2-4336-B7F9-3EA4DE61B8D6}" type="datetimeFigureOut">
              <a:rPr lang="en-US" smtClean="0"/>
              <a:t>11/4/2022</a:t>
            </a:fld>
            <a:endParaRPr lang="en-US" dirty="0"/>
          </a:p>
        </p:txBody>
      </p:sp>
      <p:sp>
        <p:nvSpPr>
          <p:cNvPr id="6" name="Footer Placeholder 5">
            <a:extLst>
              <a:ext uri="{FF2B5EF4-FFF2-40B4-BE49-F238E27FC236}">
                <a16:creationId xmlns:a16="http://schemas.microsoft.com/office/drawing/2014/main" id="{DA1DA287-EACB-41B8-C1ED-708D7D9F59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BC35CF2-B78D-13F3-5358-F8375A260049}"/>
              </a:ext>
            </a:extLst>
          </p:cNvPr>
          <p:cNvSpPr>
            <a:spLocks noGrp="1"/>
          </p:cNvSpPr>
          <p:nvPr>
            <p:ph type="sldNum" sz="quarter" idx="12"/>
          </p:nvPr>
        </p:nvSpPr>
        <p:spPr/>
        <p:txBody>
          <a:bodyPr/>
          <a:lstStyle/>
          <a:p>
            <a:fld id="{62C0186B-F33D-440B-A2FE-CC37E0549BBF}" type="slidenum">
              <a:rPr lang="en-US" smtClean="0"/>
              <a:t>‹#›</a:t>
            </a:fld>
            <a:endParaRPr lang="en-US" dirty="0"/>
          </a:p>
        </p:txBody>
      </p:sp>
    </p:spTree>
    <p:extLst>
      <p:ext uri="{BB962C8B-B14F-4D97-AF65-F5344CB8AC3E}">
        <p14:creationId xmlns:p14="http://schemas.microsoft.com/office/powerpoint/2010/main" val="419185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A64F7-5E10-F65E-1EC3-6EBDFE4975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7BF3CB-2273-95E7-75A2-9C704008A4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B3F0E5-C1A0-0922-B5AE-3A1ADF004F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E12F3C-4A84-25D4-C437-BD07F0EFDD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697662-4C55-FB5C-FD3F-749898F399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4604F4-E8AB-E862-FEFB-8319E2CFB460}"/>
              </a:ext>
            </a:extLst>
          </p:cNvPr>
          <p:cNvSpPr>
            <a:spLocks noGrp="1"/>
          </p:cNvSpPr>
          <p:nvPr>
            <p:ph type="dt" sz="half" idx="10"/>
          </p:nvPr>
        </p:nvSpPr>
        <p:spPr/>
        <p:txBody>
          <a:bodyPr/>
          <a:lstStyle/>
          <a:p>
            <a:fld id="{A81D0100-94E2-4336-B7F9-3EA4DE61B8D6}" type="datetimeFigureOut">
              <a:rPr lang="en-US" smtClean="0"/>
              <a:t>11/4/2022</a:t>
            </a:fld>
            <a:endParaRPr lang="en-US" dirty="0"/>
          </a:p>
        </p:txBody>
      </p:sp>
      <p:sp>
        <p:nvSpPr>
          <p:cNvPr id="8" name="Footer Placeholder 7">
            <a:extLst>
              <a:ext uri="{FF2B5EF4-FFF2-40B4-BE49-F238E27FC236}">
                <a16:creationId xmlns:a16="http://schemas.microsoft.com/office/drawing/2014/main" id="{FBE2007B-C658-B74D-066E-1E230329834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3F58016-8031-06FF-5535-C513C86B0F51}"/>
              </a:ext>
            </a:extLst>
          </p:cNvPr>
          <p:cNvSpPr>
            <a:spLocks noGrp="1"/>
          </p:cNvSpPr>
          <p:nvPr>
            <p:ph type="sldNum" sz="quarter" idx="12"/>
          </p:nvPr>
        </p:nvSpPr>
        <p:spPr/>
        <p:txBody>
          <a:bodyPr/>
          <a:lstStyle/>
          <a:p>
            <a:fld id="{62C0186B-F33D-440B-A2FE-CC37E0549BBF}" type="slidenum">
              <a:rPr lang="en-US" smtClean="0"/>
              <a:t>‹#›</a:t>
            </a:fld>
            <a:endParaRPr lang="en-US" dirty="0"/>
          </a:p>
        </p:txBody>
      </p:sp>
    </p:spTree>
    <p:extLst>
      <p:ext uri="{BB962C8B-B14F-4D97-AF65-F5344CB8AC3E}">
        <p14:creationId xmlns:p14="http://schemas.microsoft.com/office/powerpoint/2010/main" val="404227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491E-8F67-22F5-7AE9-BE22480C24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DECED9-C441-E207-413F-FF5C3C84A9E0}"/>
              </a:ext>
            </a:extLst>
          </p:cNvPr>
          <p:cNvSpPr>
            <a:spLocks noGrp="1"/>
          </p:cNvSpPr>
          <p:nvPr>
            <p:ph type="dt" sz="half" idx="10"/>
          </p:nvPr>
        </p:nvSpPr>
        <p:spPr/>
        <p:txBody>
          <a:bodyPr/>
          <a:lstStyle/>
          <a:p>
            <a:fld id="{A81D0100-94E2-4336-B7F9-3EA4DE61B8D6}" type="datetimeFigureOut">
              <a:rPr lang="en-US" smtClean="0"/>
              <a:t>11/4/2022</a:t>
            </a:fld>
            <a:endParaRPr lang="en-US" dirty="0"/>
          </a:p>
        </p:txBody>
      </p:sp>
      <p:sp>
        <p:nvSpPr>
          <p:cNvPr id="4" name="Footer Placeholder 3">
            <a:extLst>
              <a:ext uri="{FF2B5EF4-FFF2-40B4-BE49-F238E27FC236}">
                <a16:creationId xmlns:a16="http://schemas.microsoft.com/office/drawing/2014/main" id="{0E97CA06-964D-E82B-E0AC-2BB6847072F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030E86E-2EE1-CC04-63A5-FC654CD22015}"/>
              </a:ext>
            </a:extLst>
          </p:cNvPr>
          <p:cNvSpPr>
            <a:spLocks noGrp="1"/>
          </p:cNvSpPr>
          <p:nvPr>
            <p:ph type="sldNum" sz="quarter" idx="12"/>
          </p:nvPr>
        </p:nvSpPr>
        <p:spPr/>
        <p:txBody>
          <a:bodyPr/>
          <a:lstStyle/>
          <a:p>
            <a:fld id="{62C0186B-F33D-440B-A2FE-CC37E0549BBF}" type="slidenum">
              <a:rPr lang="en-US" smtClean="0"/>
              <a:t>‹#›</a:t>
            </a:fld>
            <a:endParaRPr lang="en-US" dirty="0"/>
          </a:p>
        </p:txBody>
      </p:sp>
    </p:spTree>
    <p:extLst>
      <p:ext uri="{BB962C8B-B14F-4D97-AF65-F5344CB8AC3E}">
        <p14:creationId xmlns:p14="http://schemas.microsoft.com/office/powerpoint/2010/main" val="282734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EE13B3-CF74-5EA6-43F8-63E832272F7A}"/>
              </a:ext>
            </a:extLst>
          </p:cNvPr>
          <p:cNvSpPr>
            <a:spLocks noGrp="1"/>
          </p:cNvSpPr>
          <p:nvPr>
            <p:ph type="dt" sz="half" idx="10"/>
          </p:nvPr>
        </p:nvSpPr>
        <p:spPr/>
        <p:txBody>
          <a:bodyPr/>
          <a:lstStyle/>
          <a:p>
            <a:fld id="{A81D0100-94E2-4336-B7F9-3EA4DE61B8D6}" type="datetimeFigureOut">
              <a:rPr lang="en-US" smtClean="0"/>
              <a:t>11/4/2022</a:t>
            </a:fld>
            <a:endParaRPr lang="en-US" dirty="0"/>
          </a:p>
        </p:txBody>
      </p:sp>
      <p:sp>
        <p:nvSpPr>
          <p:cNvPr id="3" name="Footer Placeholder 2">
            <a:extLst>
              <a:ext uri="{FF2B5EF4-FFF2-40B4-BE49-F238E27FC236}">
                <a16:creationId xmlns:a16="http://schemas.microsoft.com/office/drawing/2014/main" id="{E04621FA-8758-4BAF-6718-14F6B8216C4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0C90DDD-5C77-0553-D97B-A206C1E798B1}"/>
              </a:ext>
            </a:extLst>
          </p:cNvPr>
          <p:cNvSpPr>
            <a:spLocks noGrp="1"/>
          </p:cNvSpPr>
          <p:nvPr>
            <p:ph type="sldNum" sz="quarter" idx="12"/>
          </p:nvPr>
        </p:nvSpPr>
        <p:spPr/>
        <p:txBody>
          <a:bodyPr/>
          <a:lstStyle/>
          <a:p>
            <a:fld id="{62C0186B-F33D-440B-A2FE-CC37E0549BBF}" type="slidenum">
              <a:rPr lang="en-US" smtClean="0"/>
              <a:t>‹#›</a:t>
            </a:fld>
            <a:endParaRPr lang="en-US" dirty="0"/>
          </a:p>
        </p:txBody>
      </p:sp>
    </p:spTree>
    <p:extLst>
      <p:ext uri="{BB962C8B-B14F-4D97-AF65-F5344CB8AC3E}">
        <p14:creationId xmlns:p14="http://schemas.microsoft.com/office/powerpoint/2010/main" val="3535943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C65C3-0511-1649-C190-AA49D7ABE6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CF8047-0278-3A85-87E4-F4ADD3879F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CD161-B0F8-DF93-6617-4A7C66FF71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4E0C91-7EF2-F54F-EAC1-9146531830A9}"/>
              </a:ext>
            </a:extLst>
          </p:cNvPr>
          <p:cNvSpPr>
            <a:spLocks noGrp="1"/>
          </p:cNvSpPr>
          <p:nvPr>
            <p:ph type="dt" sz="half" idx="10"/>
          </p:nvPr>
        </p:nvSpPr>
        <p:spPr/>
        <p:txBody>
          <a:bodyPr/>
          <a:lstStyle/>
          <a:p>
            <a:fld id="{A81D0100-94E2-4336-B7F9-3EA4DE61B8D6}" type="datetimeFigureOut">
              <a:rPr lang="en-US" smtClean="0"/>
              <a:t>11/4/2022</a:t>
            </a:fld>
            <a:endParaRPr lang="en-US" dirty="0"/>
          </a:p>
        </p:txBody>
      </p:sp>
      <p:sp>
        <p:nvSpPr>
          <p:cNvPr id="6" name="Footer Placeholder 5">
            <a:extLst>
              <a:ext uri="{FF2B5EF4-FFF2-40B4-BE49-F238E27FC236}">
                <a16:creationId xmlns:a16="http://schemas.microsoft.com/office/drawing/2014/main" id="{22A8A418-FB6A-B7A0-9077-74B6A03665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21586-A86A-6994-3988-0B40147E93B3}"/>
              </a:ext>
            </a:extLst>
          </p:cNvPr>
          <p:cNvSpPr>
            <a:spLocks noGrp="1"/>
          </p:cNvSpPr>
          <p:nvPr>
            <p:ph type="sldNum" sz="quarter" idx="12"/>
          </p:nvPr>
        </p:nvSpPr>
        <p:spPr/>
        <p:txBody>
          <a:bodyPr/>
          <a:lstStyle/>
          <a:p>
            <a:fld id="{62C0186B-F33D-440B-A2FE-CC37E0549BBF}" type="slidenum">
              <a:rPr lang="en-US" smtClean="0"/>
              <a:t>‹#›</a:t>
            </a:fld>
            <a:endParaRPr lang="en-US" dirty="0"/>
          </a:p>
        </p:txBody>
      </p:sp>
    </p:spTree>
    <p:extLst>
      <p:ext uri="{BB962C8B-B14F-4D97-AF65-F5344CB8AC3E}">
        <p14:creationId xmlns:p14="http://schemas.microsoft.com/office/powerpoint/2010/main" val="3375697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9C54A-57B9-6B1A-09D0-4625618E50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BFAA90-A0FF-38B7-91FE-A2E1C790E0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A9C661E-D5D0-4109-A46D-7121201A07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E31B9C-F2D0-D9EA-AAD3-78C3F08FDB69}"/>
              </a:ext>
            </a:extLst>
          </p:cNvPr>
          <p:cNvSpPr>
            <a:spLocks noGrp="1"/>
          </p:cNvSpPr>
          <p:nvPr>
            <p:ph type="dt" sz="half" idx="10"/>
          </p:nvPr>
        </p:nvSpPr>
        <p:spPr/>
        <p:txBody>
          <a:bodyPr/>
          <a:lstStyle/>
          <a:p>
            <a:fld id="{A81D0100-94E2-4336-B7F9-3EA4DE61B8D6}" type="datetimeFigureOut">
              <a:rPr lang="en-US" smtClean="0"/>
              <a:t>11/4/2022</a:t>
            </a:fld>
            <a:endParaRPr lang="en-US" dirty="0"/>
          </a:p>
        </p:txBody>
      </p:sp>
      <p:sp>
        <p:nvSpPr>
          <p:cNvPr id="6" name="Footer Placeholder 5">
            <a:extLst>
              <a:ext uri="{FF2B5EF4-FFF2-40B4-BE49-F238E27FC236}">
                <a16:creationId xmlns:a16="http://schemas.microsoft.com/office/drawing/2014/main" id="{19A595DC-8899-0909-5BCF-E01D674A26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C416B1-6497-4228-D5B7-3A991EE732FF}"/>
              </a:ext>
            </a:extLst>
          </p:cNvPr>
          <p:cNvSpPr>
            <a:spLocks noGrp="1"/>
          </p:cNvSpPr>
          <p:nvPr>
            <p:ph type="sldNum" sz="quarter" idx="12"/>
          </p:nvPr>
        </p:nvSpPr>
        <p:spPr/>
        <p:txBody>
          <a:bodyPr/>
          <a:lstStyle/>
          <a:p>
            <a:fld id="{62C0186B-F33D-440B-A2FE-CC37E0549BBF}" type="slidenum">
              <a:rPr lang="en-US" smtClean="0"/>
              <a:t>‹#›</a:t>
            </a:fld>
            <a:endParaRPr lang="en-US" dirty="0"/>
          </a:p>
        </p:txBody>
      </p:sp>
    </p:spTree>
    <p:extLst>
      <p:ext uri="{BB962C8B-B14F-4D97-AF65-F5344CB8AC3E}">
        <p14:creationId xmlns:p14="http://schemas.microsoft.com/office/powerpoint/2010/main" val="379923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CCFCF1-990B-6D5A-DC78-DB20B4FA1A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930D39-9702-6E5A-DEB5-9212ED1DB0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126EFB-6F4F-8491-C216-E5E7159079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D0100-94E2-4336-B7F9-3EA4DE61B8D6}" type="datetimeFigureOut">
              <a:rPr lang="en-US" smtClean="0"/>
              <a:t>11/4/2022</a:t>
            </a:fld>
            <a:endParaRPr lang="en-US" dirty="0"/>
          </a:p>
        </p:txBody>
      </p:sp>
      <p:sp>
        <p:nvSpPr>
          <p:cNvPr id="5" name="Footer Placeholder 4">
            <a:extLst>
              <a:ext uri="{FF2B5EF4-FFF2-40B4-BE49-F238E27FC236}">
                <a16:creationId xmlns:a16="http://schemas.microsoft.com/office/drawing/2014/main" id="{5BFF2541-AC88-0102-9F7F-022F9A4A86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99E42C2-A5CD-8C9B-77F4-B8BDB064C1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0186B-F33D-440B-A2FE-CC37E0549BBF}" type="slidenum">
              <a:rPr lang="en-US" smtClean="0"/>
              <a:t>‹#›</a:t>
            </a:fld>
            <a:endParaRPr lang="en-US" dirty="0"/>
          </a:p>
        </p:txBody>
      </p:sp>
    </p:spTree>
    <p:extLst>
      <p:ext uri="{BB962C8B-B14F-4D97-AF65-F5344CB8AC3E}">
        <p14:creationId xmlns:p14="http://schemas.microsoft.com/office/powerpoint/2010/main" val="1831695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B7C3F878-F5E8-489B-AC8A-64F2A7E22C28}" type="datetimeFigureOut">
              <a:rPr lang="en-US" smtClean="0"/>
              <a:pPr/>
              <a:t>11/4/2022</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1285892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elks.org/grandlodge/manuals/" TargetMode="Externa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49.xml"/><Relationship Id="rId18" Type="http://schemas.openxmlformats.org/officeDocument/2006/relationships/slide" Target="slide43.xml"/><Relationship Id="rId3" Type="http://schemas.openxmlformats.org/officeDocument/2006/relationships/slide" Target="slide12.xml"/><Relationship Id="rId21" Type="http://schemas.openxmlformats.org/officeDocument/2006/relationships/slide" Target="slide18.xml"/><Relationship Id="rId7" Type="http://schemas.openxmlformats.org/officeDocument/2006/relationships/slide" Target="slide47.xml"/><Relationship Id="rId12" Type="http://schemas.openxmlformats.org/officeDocument/2006/relationships/slide" Target="slide41.xml"/><Relationship Id="rId17" Type="http://schemas.openxmlformats.org/officeDocument/2006/relationships/slide" Target="slide35.xml"/><Relationship Id="rId25" Type="http://schemas.openxmlformats.org/officeDocument/2006/relationships/slide" Target="slide53.xml"/><Relationship Id="rId2" Type="http://schemas.openxmlformats.org/officeDocument/2006/relationships/slide" Target="slide4.xml"/><Relationship Id="rId16" Type="http://schemas.openxmlformats.org/officeDocument/2006/relationships/slide" Target="slide27.xml"/><Relationship Id="rId20" Type="http://schemas.openxmlformats.org/officeDocument/2006/relationships/slide" Target="slide10.xml"/><Relationship Id="rId1" Type="http://schemas.openxmlformats.org/officeDocument/2006/relationships/slideLayout" Target="../slideLayouts/slideLayout1.xml"/><Relationship Id="rId6" Type="http://schemas.openxmlformats.org/officeDocument/2006/relationships/slide" Target="slide39.xml"/><Relationship Id="rId11" Type="http://schemas.openxmlformats.org/officeDocument/2006/relationships/slide" Target="slide33.xml"/><Relationship Id="rId24" Type="http://schemas.openxmlformats.org/officeDocument/2006/relationships/slide" Target="slide45.xml"/><Relationship Id="rId5" Type="http://schemas.openxmlformats.org/officeDocument/2006/relationships/slide" Target="slide31.xml"/><Relationship Id="rId15" Type="http://schemas.openxmlformats.org/officeDocument/2006/relationships/slide" Target="slide16.xml"/><Relationship Id="rId23" Type="http://schemas.openxmlformats.org/officeDocument/2006/relationships/slide" Target="slide37.xml"/><Relationship Id="rId10" Type="http://schemas.openxmlformats.org/officeDocument/2006/relationships/slide" Target="slide22.xml"/><Relationship Id="rId19" Type="http://schemas.openxmlformats.org/officeDocument/2006/relationships/slide" Target="slide51.xml"/><Relationship Id="rId4" Type="http://schemas.openxmlformats.org/officeDocument/2006/relationships/slide" Target="slide20.xml"/><Relationship Id="rId9" Type="http://schemas.openxmlformats.org/officeDocument/2006/relationships/slide" Target="slide14.xml"/><Relationship Id="rId14" Type="http://schemas.openxmlformats.org/officeDocument/2006/relationships/slide" Target="slide8.xml"/><Relationship Id="rId22" Type="http://schemas.openxmlformats.org/officeDocument/2006/relationships/slide" Target="slide29.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hyperlink" Target="http://phoenixajournal.wordpress.com/2012/02/23/thank-you/" TargetMode="External"/><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Elks Training</a:t>
            </a:r>
          </a:p>
        </p:txBody>
      </p:sp>
      <p:sp>
        <p:nvSpPr>
          <p:cNvPr id="3" name="Content Placeholder 2"/>
          <p:cNvSpPr>
            <a:spLocks noGrp="1"/>
          </p:cNvSpPr>
          <p:nvPr>
            <p:ph idx="1"/>
          </p:nvPr>
        </p:nvSpPr>
        <p:spPr/>
        <p:txBody>
          <a:bodyPr/>
          <a:lstStyle/>
          <a:p>
            <a:r>
              <a:rPr lang="en-US" dirty="0"/>
              <a:t>The purpose of this training is to familiarize Elks with Grand Lodge Statutes, manuals, and committee recommendations</a:t>
            </a:r>
          </a:p>
          <a:p>
            <a:pPr marL="0" indent="0">
              <a:buNone/>
            </a:pPr>
            <a:endParaRPr lang="en-US" dirty="0"/>
          </a:p>
          <a:p>
            <a:r>
              <a:rPr lang="en-US" dirty="0"/>
              <a:t>The most current manuals and current statutes can be found on the Grand Lodge website: </a:t>
            </a:r>
            <a:r>
              <a:rPr lang="en-US" dirty="0">
                <a:hlinkClick r:id="rId2"/>
              </a:rPr>
              <a:t>https://www.elks.org/grandlodge/manuals/</a:t>
            </a:r>
            <a:endParaRPr lang="en-US" dirty="0"/>
          </a:p>
          <a:p>
            <a:endParaRPr lang="en-US" dirty="0"/>
          </a:p>
          <a:p>
            <a:r>
              <a:rPr lang="en-US" dirty="0"/>
              <a:t>The questions in this session are taken from actual situations from Lodges, as well as reviews of various manuals and Statutes – there are no “trick” questions</a:t>
            </a:r>
          </a:p>
          <a:p>
            <a:endParaRPr lang="en-US" dirty="0"/>
          </a:p>
          <a:p>
            <a:pPr marL="0" indent="0">
              <a:buNone/>
            </a:pPr>
            <a:endParaRPr lang="en-US" dirty="0"/>
          </a:p>
        </p:txBody>
      </p:sp>
    </p:spTree>
    <p:extLst>
      <p:ext uri="{BB962C8B-B14F-4D97-AF65-F5344CB8AC3E}">
        <p14:creationId xmlns:p14="http://schemas.microsoft.com/office/powerpoint/2010/main" val="1579743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Clinics - S</a:t>
            </a:r>
          </a:p>
        </p:txBody>
      </p:sp>
      <p:sp>
        <p:nvSpPr>
          <p:cNvPr id="3" name="Content Placeholder 2"/>
          <p:cNvSpPr>
            <a:spLocks noGrp="1"/>
          </p:cNvSpPr>
          <p:nvPr>
            <p:ph idx="1"/>
          </p:nvPr>
        </p:nvSpPr>
        <p:spPr/>
        <p:txBody>
          <a:bodyPr>
            <a:normAutofit/>
          </a:bodyPr>
          <a:lstStyle/>
          <a:p>
            <a:pPr marL="0" indent="0">
              <a:buNone/>
            </a:pPr>
            <a:endParaRPr lang="en-US" sz="3600" b="1" dirty="0"/>
          </a:p>
          <a:p>
            <a:pPr marL="0" indent="0">
              <a:buNone/>
            </a:pPr>
            <a:r>
              <a:rPr lang="en-US" sz="3600" b="1" dirty="0"/>
              <a:t>How many Clinics are held in a Lodge Year?</a:t>
            </a:r>
          </a:p>
          <a:p>
            <a:pPr marL="742950" indent="-742950">
              <a:buAutoNum type="alphaLcPeriod"/>
            </a:pPr>
            <a:r>
              <a:rPr lang="en-US" sz="3600" b="1" dirty="0"/>
              <a:t>Two</a:t>
            </a:r>
          </a:p>
          <a:p>
            <a:pPr marL="742950" indent="-742950">
              <a:buAutoNum type="alphaLcPeriod"/>
            </a:pPr>
            <a:r>
              <a:rPr lang="en-US" sz="3600" b="1" dirty="0"/>
              <a:t>Three</a:t>
            </a:r>
          </a:p>
          <a:p>
            <a:pPr marL="742950" indent="-742950">
              <a:buAutoNum type="alphaLcPeriod"/>
            </a:pPr>
            <a:r>
              <a:rPr lang="en-US" sz="3600" b="1" dirty="0"/>
              <a:t>Four                                  </a:t>
            </a:r>
          </a:p>
        </p:txBody>
      </p:sp>
    </p:spTree>
    <p:extLst>
      <p:ext uri="{BB962C8B-B14F-4D97-AF65-F5344CB8AC3E}">
        <p14:creationId xmlns:p14="http://schemas.microsoft.com/office/powerpoint/2010/main" val="2546542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Clinics - S</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00B050"/>
                </a:solidFill>
              </a:rPr>
              <a:t>a.</a:t>
            </a:r>
          </a:p>
          <a:p>
            <a:pPr marL="0" indent="0" algn="ctr">
              <a:buNone/>
            </a:pPr>
            <a:endParaRPr lang="en-US" sz="3600" b="1" dirty="0">
              <a:solidFill>
                <a:srgbClr val="00B050"/>
              </a:solidFill>
            </a:endParaRPr>
          </a:p>
          <a:p>
            <a:pPr marL="0" indent="0" algn="ctr">
              <a:buNone/>
            </a:pPr>
            <a:r>
              <a:rPr lang="en-US" sz="3600" dirty="0">
                <a:solidFill>
                  <a:srgbClr val="00B050"/>
                </a:solidFill>
              </a:rPr>
              <a:t>Two</a:t>
            </a: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6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3091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Visitations - E</a:t>
            </a:r>
          </a:p>
        </p:txBody>
      </p:sp>
      <p:sp>
        <p:nvSpPr>
          <p:cNvPr id="3" name="Content Placeholder 2"/>
          <p:cNvSpPr>
            <a:spLocks noGrp="1"/>
          </p:cNvSpPr>
          <p:nvPr>
            <p:ph idx="1"/>
          </p:nvPr>
        </p:nvSpPr>
        <p:spPr/>
        <p:txBody>
          <a:bodyPr>
            <a:normAutofit/>
          </a:bodyPr>
          <a:lstStyle/>
          <a:p>
            <a:pPr marL="0" indent="0" algn="ctr">
              <a:buNone/>
            </a:pPr>
            <a:r>
              <a:rPr lang="en-US" sz="3600" b="1" dirty="0"/>
              <a:t>It is permissible for an Exalted Ruler to appoint non-Members to serve on special committees which do not consider confidential matters of the Order.</a:t>
            </a:r>
          </a:p>
        </p:txBody>
      </p:sp>
    </p:spTree>
    <p:extLst>
      <p:ext uri="{BB962C8B-B14F-4D97-AF65-F5344CB8AC3E}">
        <p14:creationId xmlns:p14="http://schemas.microsoft.com/office/powerpoint/2010/main" val="2801103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Visitations - E</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00B050"/>
                </a:solidFill>
              </a:rPr>
              <a:t>TRUE</a:t>
            </a:r>
          </a:p>
          <a:p>
            <a:pPr marL="0" indent="0" algn="ctr">
              <a:buNone/>
            </a:pPr>
            <a:endParaRPr lang="en-US" sz="3600" b="1" dirty="0">
              <a:solidFill>
                <a:srgbClr val="00B050"/>
              </a:solidFill>
            </a:endParaRPr>
          </a:p>
          <a:p>
            <a:pPr marL="0" indent="0" algn="ctr">
              <a:buNone/>
            </a:pPr>
            <a:r>
              <a:rPr lang="en-US" sz="3600" dirty="0">
                <a:solidFill>
                  <a:srgbClr val="00B050"/>
                </a:solidFill>
              </a:rPr>
              <a:t>Statutes Section 13.020 </a:t>
            </a:r>
          </a:p>
          <a:p>
            <a:pPr marL="0" indent="0" algn="ctr">
              <a:buNone/>
            </a:pPr>
            <a:r>
              <a:rPr lang="en-US" sz="3600" dirty="0">
                <a:solidFill>
                  <a:srgbClr val="00B050"/>
                </a:solidFill>
              </a:rPr>
              <a:t>Opinion 08</a:t>
            </a:r>
            <a:endParaRPr lang="en-US" sz="3600" b="1" dirty="0">
              <a:solidFill>
                <a:srgbClr val="00B050"/>
              </a:solidFill>
            </a:endParaRP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6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637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Visitations - L</a:t>
            </a:r>
          </a:p>
        </p:txBody>
      </p:sp>
      <p:sp>
        <p:nvSpPr>
          <p:cNvPr id="3" name="Content Placeholder 2"/>
          <p:cNvSpPr>
            <a:spLocks noGrp="1"/>
          </p:cNvSpPr>
          <p:nvPr>
            <p:ph idx="1"/>
          </p:nvPr>
        </p:nvSpPr>
        <p:spPr/>
        <p:txBody>
          <a:bodyPr>
            <a:normAutofit/>
          </a:bodyPr>
          <a:lstStyle/>
          <a:p>
            <a:pPr marL="0" indent="0" algn="ctr">
              <a:buNone/>
            </a:pPr>
            <a:r>
              <a:rPr lang="en-US" sz="3600" b="1" dirty="0"/>
              <a:t>District Deputy Lodge visitations must be completed by November 1st.</a:t>
            </a:r>
          </a:p>
        </p:txBody>
      </p:sp>
    </p:spTree>
    <p:extLst>
      <p:ext uri="{BB962C8B-B14F-4D97-AF65-F5344CB8AC3E}">
        <p14:creationId xmlns:p14="http://schemas.microsoft.com/office/powerpoint/2010/main" val="14485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Visitations - L</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00B050"/>
                </a:solidFill>
              </a:rPr>
              <a:t>TRUE</a:t>
            </a:r>
          </a:p>
          <a:p>
            <a:pPr marL="0" indent="0" algn="ctr">
              <a:buNone/>
            </a:pPr>
            <a:endParaRPr lang="en-US" sz="3600" b="1" dirty="0">
              <a:solidFill>
                <a:srgbClr val="00B050"/>
              </a:solidFill>
            </a:endParaRPr>
          </a:p>
          <a:p>
            <a:pPr marL="0" indent="0" algn="ctr">
              <a:buNone/>
            </a:pPr>
            <a:r>
              <a:rPr lang="en-US" sz="3600" dirty="0">
                <a:solidFill>
                  <a:srgbClr val="00B050"/>
                </a:solidFill>
              </a:rPr>
              <a:t>Directed by State Sponsor</a:t>
            </a: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6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09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Visitations - K</a:t>
            </a:r>
          </a:p>
        </p:txBody>
      </p:sp>
      <p:sp>
        <p:nvSpPr>
          <p:cNvPr id="3" name="Content Placeholder 2"/>
          <p:cNvSpPr>
            <a:spLocks noGrp="1"/>
          </p:cNvSpPr>
          <p:nvPr>
            <p:ph idx="1"/>
          </p:nvPr>
        </p:nvSpPr>
        <p:spPr/>
        <p:txBody>
          <a:bodyPr>
            <a:normAutofit/>
          </a:bodyPr>
          <a:lstStyle/>
          <a:p>
            <a:pPr marL="0" indent="0" algn="ctr">
              <a:buNone/>
            </a:pPr>
            <a:r>
              <a:rPr lang="en-US" sz="3600" b="1" dirty="0"/>
              <a:t>The Auditing and Accounting Committee of the Local Lodge shall, in the months of July, October and January, review the required record-keeping of the financial affairs of the Lodge and Club and compliance with the approved budget, and report at the last regular meeting of the Lodge during those months.</a:t>
            </a:r>
          </a:p>
        </p:txBody>
      </p:sp>
    </p:spTree>
    <p:extLst>
      <p:ext uri="{BB962C8B-B14F-4D97-AF65-F5344CB8AC3E}">
        <p14:creationId xmlns:p14="http://schemas.microsoft.com/office/powerpoint/2010/main" val="3955865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Visitations - K</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00B050"/>
                </a:solidFill>
              </a:rPr>
              <a:t>TRUE</a:t>
            </a:r>
          </a:p>
          <a:p>
            <a:pPr marL="0" indent="0" algn="ctr">
              <a:buNone/>
            </a:pPr>
            <a:endParaRPr lang="en-US" sz="3600" b="1" dirty="0">
              <a:solidFill>
                <a:srgbClr val="00B050"/>
              </a:solidFill>
            </a:endParaRPr>
          </a:p>
          <a:p>
            <a:pPr marL="0" indent="0" algn="ctr">
              <a:buNone/>
            </a:pPr>
            <a:r>
              <a:rPr lang="en-US" sz="3600" dirty="0">
                <a:solidFill>
                  <a:srgbClr val="00B050"/>
                </a:solidFill>
              </a:rPr>
              <a:t>Statutes Section 13.040 (h)</a:t>
            </a: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6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2077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Visitations - S</a:t>
            </a:r>
          </a:p>
        </p:txBody>
      </p:sp>
      <p:sp>
        <p:nvSpPr>
          <p:cNvPr id="3" name="Content Placeholder 2"/>
          <p:cNvSpPr>
            <a:spLocks noGrp="1"/>
          </p:cNvSpPr>
          <p:nvPr>
            <p:ph idx="1"/>
          </p:nvPr>
        </p:nvSpPr>
        <p:spPr/>
        <p:txBody>
          <a:bodyPr>
            <a:normAutofit/>
          </a:bodyPr>
          <a:lstStyle/>
          <a:p>
            <a:pPr marL="0" indent="0" algn="ctr">
              <a:buNone/>
            </a:pPr>
            <a:r>
              <a:rPr lang="en-US" sz="3600" b="1" dirty="0"/>
              <a:t>All Homes, Clubs, Club Rooms and Social Parlors shall be closed during the hours of all regular and special meetings of the Lodge, except those facilities thereof designated for the use of and then being used only by the non-Member spouses and minor children of the Members of the Lodge, and caregivers and/or drivers of a disabled Lodge Member(s)…</a:t>
            </a:r>
          </a:p>
        </p:txBody>
      </p:sp>
    </p:spTree>
    <p:extLst>
      <p:ext uri="{BB962C8B-B14F-4D97-AF65-F5344CB8AC3E}">
        <p14:creationId xmlns:p14="http://schemas.microsoft.com/office/powerpoint/2010/main" val="3277123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Visitations - S</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00B050"/>
                </a:solidFill>
              </a:rPr>
              <a:t>TRUE</a:t>
            </a:r>
          </a:p>
          <a:p>
            <a:pPr marL="0" indent="0" algn="ctr">
              <a:buNone/>
            </a:pPr>
            <a:endParaRPr lang="en-US" sz="3600" b="1" dirty="0">
              <a:solidFill>
                <a:srgbClr val="00B050"/>
              </a:solidFill>
            </a:endParaRPr>
          </a:p>
          <a:p>
            <a:pPr marL="0" indent="0" algn="ctr">
              <a:buNone/>
            </a:pPr>
            <a:r>
              <a:rPr lang="en-US" sz="3600" dirty="0">
                <a:solidFill>
                  <a:srgbClr val="00B050"/>
                </a:solidFill>
              </a:rPr>
              <a:t>Statutes Section 16.090</a:t>
            </a:r>
          </a:p>
          <a:p>
            <a:pPr marL="0" indent="0" algn="ctr">
              <a:buNone/>
            </a:pPr>
            <a:endParaRPr lang="en-US" sz="3600" dirty="0">
              <a:solidFill>
                <a:srgbClr val="00B050"/>
              </a:solidFill>
            </a:endParaRPr>
          </a:p>
          <a:p>
            <a:pPr marL="0" indent="0" algn="ctr">
              <a:buNone/>
            </a:pPr>
            <a:r>
              <a:rPr lang="en-US" sz="2800" dirty="0">
                <a:solidFill>
                  <a:srgbClr val="00B050"/>
                </a:solidFill>
              </a:rPr>
              <a:t>The phrase, “…and caregivers and/or drivers of a disabled Lodge Member(s)…” was added at Grand Lodge in St. Louis</a:t>
            </a:r>
            <a:endParaRPr lang="en-US" dirty="0">
              <a:solidFill>
                <a:srgbClr val="00B050"/>
              </a:solidFill>
            </a:endParaRP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5937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9176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Elks Training</a:t>
            </a:r>
          </a:p>
        </p:txBody>
      </p:sp>
      <p:sp>
        <p:nvSpPr>
          <p:cNvPr id="3" name="Content Placeholder 2"/>
          <p:cNvSpPr>
            <a:spLocks noGrp="1"/>
          </p:cNvSpPr>
          <p:nvPr>
            <p:ph idx="1"/>
          </p:nvPr>
        </p:nvSpPr>
        <p:spPr/>
        <p:txBody>
          <a:bodyPr>
            <a:normAutofit/>
          </a:bodyPr>
          <a:lstStyle/>
          <a:p>
            <a:r>
              <a:rPr lang="en-US" dirty="0"/>
              <a:t>This session is structured more like a game than a test or lecture</a:t>
            </a:r>
          </a:p>
          <a:p>
            <a:pPr marL="0" indent="0">
              <a:buNone/>
            </a:pPr>
            <a:endParaRPr lang="en-US" dirty="0"/>
          </a:p>
          <a:p>
            <a:r>
              <a:rPr lang="en-US" dirty="0"/>
              <a:t>I’ll ask someone to pick a category and letter, and a true or false question will be revealed (somewhat similar to Jeopardy!), and there is a “Daily Double”!</a:t>
            </a:r>
          </a:p>
          <a:p>
            <a:pPr marL="0" indent="0">
              <a:buNone/>
            </a:pPr>
            <a:endParaRPr lang="en-US" dirty="0"/>
          </a:p>
          <a:p>
            <a:r>
              <a:rPr lang="en-US" dirty="0"/>
              <a:t>The person (or a group) can respond to the question; if answering FALSE, what would make it true? Then the answer will be revealed, and we will discuss </a:t>
            </a:r>
          </a:p>
          <a:p>
            <a:endParaRPr lang="en-US" dirty="0"/>
          </a:p>
          <a:p>
            <a:r>
              <a:rPr lang="en-US" dirty="0"/>
              <a:t>Masculine words appearing herein shall include the feminine gender as circumstances require</a:t>
            </a:r>
          </a:p>
        </p:txBody>
      </p:sp>
    </p:spTree>
    <p:extLst>
      <p:ext uri="{BB962C8B-B14F-4D97-AF65-F5344CB8AC3E}">
        <p14:creationId xmlns:p14="http://schemas.microsoft.com/office/powerpoint/2010/main" val="3707903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Knows - E</a:t>
            </a:r>
          </a:p>
        </p:txBody>
      </p:sp>
      <p:sp>
        <p:nvSpPr>
          <p:cNvPr id="3" name="Content Placeholder 2"/>
          <p:cNvSpPr>
            <a:spLocks noGrp="1"/>
          </p:cNvSpPr>
          <p:nvPr>
            <p:ph idx="1"/>
          </p:nvPr>
        </p:nvSpPr>
        <p:spPr/>
        <p:txBody>
          <a:bodyPr>
            <a:normAutofit/>
          </a:bodyPr>
          <a:lstStyle/>
          <a:p>
            <a:pPr marL="0" indent="0" algn="ctr">
              <a:buNone/>
            </a:pPr>
            <a:r>
              <a:rPr lang="en-US" sz="3600" b="1" dirty="0"/>
              <a:t>The official Lodge representative must attend the Grand Lodge Session, and make a report thereon to the Lodge not later than the first meeting in October. Failure to attend the daily sessions denies the representative of his right to receive expenses.</a:t>
            </a:r>
          </a:p>
        </p:txBody>
      </p:sp>
    </p:spTree>
    <p:extLst>
      <p:ext uri="{BB962C8B-B14F-4D97-AF65-F5344CB8AC3E}">
        <p14:creationId xmlns:p14="http://schemas.microsoft.com/office/powerpoint/2010/main" val="1841815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Knows - E</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00B050"/>
                </a:solidFill>
              </a:rPr>
              <a:t>TRUE</a:t>
            </a:r>
          </a:p>
          <a:p>
            <a:pPr marL="0" indent="0" algn="ctr">
              <a:buNone/>
            </a:pPr>
            <a:endParaRPr lang="en-US" sz="3600" b="1" dirty="0">
              <a:solidFill>
                <a:srgbClr val="00B050"/>
              </a:solidFill>
            </a:endParaRPr>
          </a:p>
          <a:p>
            <a:pPr marL="0" indent="0" algn="ctr">
              <a:buNone/>
            </a:pPr>
            <a:r>
              <a:rPr lang="en-US" sz="3600" dirty="0">
                <a:solidFill>
                  <a:srgbClr val="00B050"/>
                </a:solidFill>
              </a:rPr>
              <a:t>Statutes Section 12.120</a:t>
            </a:r>
          </a:p>
          <a:p>
            <a:pPr marL="0" indent="0" algn="ctr">
              <a:buNone/>
            </a:pPr>
            <a:r>
              <a:rPr lang="en-US" sz="3600" dirty="0">
                <a:solidFill>
                  <a:srgbClr val="00B050"/>
                </a:solidFill>
              </a:rPr>
              <a:t>Opinion 02</a:t>
            </a: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618" y="603377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928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hlinkHover r:id="" action="ppaction://noaction">
              <a:snd r:embed="rId2" name="jdaily2x.wav"/>
            </a:hlinkHover>
            <a:extLst>
              <a:ext uri="{FF2B5EF4-FFF2-40B4-BE49-F238E27FC236}">
                <a16:creationId xmlns:a16="http://schemas.microsoft.com/office/drawing/2014/main" id="{89F25D99-6A43-4714-BA0C-260AC9E783B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304800"/>
            <a:ext cx="9144000" cy="6553200"/>
          </a:xfrm>
        </p:spPr>
      </p:pic>
    </p:spTree>
    <p:extLst>
      <p:ext uri="{BB962C8B-B14F-4D97-AF65-F5344CB8AC3E}">
        <p14:creationId xmlns:p14="http://schemas.microsoft.com/office/powerpoint/2010/main" val="2906773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Knows - L</a:t>
            </a:r>
          </a:p>
        </p:txBody>
      </p:sp>
      <p:sp>
        <p:nvSpPr>
          <p:cNvPr id="3" name="Content Placeholder 2"/>
          <p:cNvSpPr>
            <a:spLocks noGrp="1"/>
          </p:cNvSpPr>
          <p:nvPr>
            <p:ph idx="1"/>
          </p:nvPr>
        </p:nvSpPr>
        <p:spPr/>
        <p:txBody>
          <a:bodyPr>
            <a:normAutofit/>
          </a:bodyPr>
          <a:lstStyle/>
          <a:p>
            <a:pPr marL="0" indent="0">
              <a:buNone/>
            </a:pPr>
            <a:r>
              <a:rPr lang="en-US" sz="3600" b="1" dirty="0"/>
              <a:t>Part 1:</a:t>
            </a:r>
          </a:p>
          <a:p>
            <a:pPr marL="0" indent="0">
              <a:buNone/>
            </a:pPr>
            <a:endParaRPr lang="en-US" sz="3600" b="1" dirty="0"/>
          </a:p>
          <a:p>
            <a:pPr marL="0" indent="0" algn="ctr">
              <a:buNone/>
            </a:pPr>
            <a:r>
              <a:rPr lang="en-US" sz="3600" b="1" dirty="0"/>
              <a:t>Every Member in good standing in a Lodge is entitled to all the rights and privileges of the Home or Club connected therewith…</a:t>
            </a:r>
            <a:endParaRPr lang="en-US" sz="3200" b="1" dirty="0"/>
          </a:p>
        </p:txBody>
      </p:sp>
    </p:spTree>
    <p:extLst>
      <p:ext uri="{BB962C8B-B14F-4D97-AF65-F5344CB8AC3E}">
        <p14:creationId xmlns:p14="http://schemas.microsoft.com/office/powerpoint/2010/main" val="1887608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Knows - L</a:t>
            </a:r>
          </a:p>
        </p:txBody>
      </p:sp>
      <p:sp>
        <p:nvSpPr>
          <p:cNvPr id="3" name="Content Placeholder 2"/>
          <p:cNvSpPr>
            <a:spLocks noGrp="1"/>
          </p:cNvSpPr>
          <p:nvPr>
            <p:ph idx="1"/>
          </p:nvPr>
        </p:nvSpPr>
        <p:spPr/>
        <p:txBody>
          <a:bodyPr>
            <a:normAutofit/>
          </a:bodyPr>
          <a:lstStyle/>
          <a:p>
            <a:pPr marL="0" indent="0">
              <a:buNone/>
            </a:pPr>
            <a:r>
              <a:rPr lang="en-US" sz="3600" b="1" dirty="0"/>
              <a:t>Part 1:</a:t>
            </a:r>
          </a:p>
          <a:p>
            <a:pPr marL="0" indent="0" algn="ctr">
              <a:buNone/>
            </a:pPr>
            <a:r>
              <a:rPr lang="en-US" sz="3600" b="1" dirty="0">
                <a:solidFill>
                  <a:srgbClr val="00B050"/>
                </a:solidFill>
              </a:rPr>
              <a:t>TRUE</a:t>
            </a:r>
          </a:p>
          <a:p>
            <a:pPr marL="0" indent="0" algn="ctr">
              <a:buNone/>
            </a:pPr>
            <a:endParaRPr lang="en-US" sz="3600" b="1" dirty="0">
              <a:solidFill>
                <a:srgbClr val="00B050"/>
              </a:solidFill>
            </a:endParaRPr>
          </a:p>
          <a:p>
            <a:pPr marL="0" indent="0" algn="ctr">
              <a:buNone/>
            </a:pPr>
            <a:r>
              <a:rPr lang="en-US" sz="3600" dirty="0">
                <a:solidFill>
                  <a:srgbClr val="00B050"/>
                </a:solidFill>
              </a:rPr>
              <a:t>Statutes Section 14.130</a:t>
            </a:r>
          </a:p>
        </p:txBody>
      </p:sp>
    </p:spTree>
    <p:extLst>
      <p:ext uri="{BB962C8B-B14F-4D97-AF65-F5344CB8AC3E}">
        <p14:creationId xmlns:p14="http://schemas.microsoft.com/office/powerpoint/2010/main" val="4279953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Knows - L</a:t>
            </a:r>
          </a:p>
        </p:txBody>
      </p:sp>
      <p:sp>
        <p:nvSpPr>
          <p:cNvPr id="3" name="Content Placeholder 2"/>
          <p:cNvSpPr>
            <a:spLocks noGrp="1"/>
          </p:cNvSpPr>
          <p:nvPr>
            <p:ph idx="1"/>
          </p:nvPr>
        </p:nvSpPr>
        <p:spPr/>
        <p:txBody>
          <a:bodyPr>
            <a:normAutofit/>
          </a:bodyPr>
          <a:lstStyle/>
          <a:p>
            <a:pPr marL="0" indent="0">
              <a:buNone/>
            </a:pPr>
            <a:r>
              <a:rPr lang="en-US" sz="3600" b="1" dirty="0"/>
              <a:t>Part 2:</a:t>
            </a:r>
          </a:p>
          <a:p>
            <a:pPr marL="0" indent="0">
              <a:buNone/>
            </a:pPr>
            <a:endParaRPr lang="en-US" sz="3600" b="1" dirty="0"/>
          </a:p>
          <a:p>
            <a:pPr marL="0" indent="0" algn="ctr">
              <a:buNone/>
            </a:pPr>
            <a:r>
              <a:rPr lang="en-US" sz="3600" b="1" dirty="0"/>
              <a:t>A Member of the Order is defined as one who has been successfully elected to membership in the Order.</a:t>
            </a:r>
            <a:endParaRPr lang="en-US" sz="3200" b="1" dirty="0"/>
          </a:p>
        </p:txBody>
      </p:sp>
    </p:spTree>
    <p:extLst>
      <p:ext uri="{BB962C8B-B14F-4D97-AF65-F5344CB8AC3E}">
        <p14:creationId xmlns:p14="http://schemas.microsoft.com/office/powerpoint/2010/main" val="1568428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Knows - L</a:t>
            </a:r>
          </a:p>
        </p:txBody>
      </p:sp>
      <p:sp>
        <p:nvSpPr>
          <p:cNvPr id="3" name="Content Placeholder 2"/>
          <p:cNvSpPr>
            <a:spLocks noGrp="1"/>
          </p:cNvSpPr>
          <p:nvPr>
            <p:ph idx="1"/>
          </p:nvPr>
        </p:nvSpPr>
        <p:spPr/>
        <p:txBody>
          <a:bodyPr>
            <a:normAutofit lnSpcReduction="10000"/>
          </a:bodyPr>
          <a:lstStyle/>
          <a:p>
            <a:pPr marL="0" indent="0">
              <a:buNone/>
            </a:pPr>
            <a:r>
              <a:rPr lang="en-US" sz="3600" b="1" dirty="0"/>
              <a:t>Part 2:</a:t>
            </a:r>
          </a:p>
          <a:p>
            <a:pPr marL="0" indent="0" algn="ctr">
              <a:buNone/>
            </a:pPr>
            <a:r>
              <a:rPr lang="en-US" sz="3600" b="1" dirty="0">
                <a:solidFill>
                  <a:srgbClr val="FF0000"/>
                </a:solidFill>
              </a:rPr>
              <a:t>FALSE</a:t>
            </a:r>
          </a:p>
          <a:p>
            <a:pPr marL="0" indent="0" algn="ctr">
              <a:buNone/>
            </a:pPr>
            <a:endParaRPr lang="en-US" sz="3600" b="1" dirty="0">
              <a:solidFill>
                <a:srgbClr val="FF0000"/>
              </a:solidFill>
            </a:endParaRPr>
          </a:p>
          <a:p>
            <a:pPr marL="0" indent="0" algn="ctr">
              <a:buNone/>
            </a:pPr>
            <a:r>
              <a:rPr lang="en-US" sz="3600" dirty="0">
                <a:solidFill>
                  <a:srgbClr val="FF0000"/>
                </a:solidFill>
              </a:rPr>
              <a:t>Statutes Section 1.090</a:t>
            </a:r>
          </a:p>
          <a:p>
            <a:pPr marL="0" indent="0" algn="ctr">
              <a:buNone/>
            </a:pPr>
            <a:r>
              <a:rPr lang="en-US" sz="3600" dirty="0">
                <a:solidFill>
                  <a:srgbClr val="FF0000"/>
                </a:solidFill>
              </a:rPr>
              <a:t>Member of the Order: </a:t>
            </a:r>
            <a:r>
              <a:rPr lang="en-US" sz="3600" b="1" dirty="0">
                <a:solidFill>
                  <a:srgbClr val="FF0000"/>
                </a:solidFill>
              </a:rPr>
              <a:t>A duly elected applicant for membership in the order </a:t>
            </a:r>
            <a:r>
              <a:rPr lang="en-US" sz="3600" b="1" i="1" u="sng" dirty="0">
                <a:solidFill>
                  <a:srgbClr val="FF0000"/>
                </a:solidFill>
              </a:rPr>
              <a:t>who has been initiated under the authorized ritual and is in good standing in the Order.</a:t>
            </a:r>
            <a:r>
              <a:rPr lang="en-US" sz="3600" b="1" i="1" dirty="0">
                <a:solidFill>
                  <a:srgbClr val="FF0000"/>
                </a:solidFill>
              </a:rPr>
              <a:t>”</a:t>
            </a:r>
            <a:endParaRPr lang="en-US" sz="3600" dirty="0">
              <a:solidFill>
                <a:srgbClr val="FF0000"/>
              </a:solidFill>
            </a:endParaRPr>
          </a:p>
          <a:p>
            <a:pPr marL="0" indent="0" algn="ctr">
              <a:buNone/>
            </a:pPr>
            <a:endParaRPr lang="en-US" sz="3600" i="1" dirty="0">
              <a:solidFill>
                <a:srgbClr val="00B050"/>
              </a:solidFill>
            </a:endParaRP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6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0914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Knows - K</a:t>
            </a:r>
          </a:p>
        </p:txBody>
      </p:sp>
      <p:sp>
        <p:nvSpPr>
          <p:cNvPr id="3" name="Content Placeholder 2"/>
          <p:cNvSpPr>
            <a:spLocks noGrp="1"/>
          </p:cNvSpPr>
          <p:nvPr>
            <p:ph idx="1"/>
          </p:nvPr>
        </p:nvSpPr>
        <p:spPr/>
        <p:txBody>
          <a:bodyPr>
            <a:normAutofit/>
          </a:bodyPr>
          <a:lstStyle/>
          <a:p>
            <a:pPr marL="0" indent="0" algn="ctr">
              <a:buNone/>
            </a:pPr>
            <a:r>
              <a:rPr lang="en-US" sz="3600" b="1" dirty="0"/>
              <a:t>Records of deeds, mortgages, member bonds, purchases of fixed assets and depreciation records should be kept indefinitely, the same as for membership records.</a:t>
            </a:r>
          </a:p>
        </p:txBody>
      </p:sp>
    </p:spTree>
    <p:extLst>
      <p:ext uri="{BB962C8B-B14F-4D97-AF65-F5344CB8AC3E}">
        <p14:creationId xmlns:p14="http://schemas.microsoft.com/office/powerpoint/2010/main" val="712646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Knows - K</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00B050"/>
                </a:solidFill>
              </a:rPr>
              <a:t>TRUE</a:t>
            </a:r>
          </a:p>
          <a:p>
            <a:pPr marL="0" indent="0" algn="ctr">
              <a:buNone/>
            </a:pPr>
            <a:endParaRPr lang="en-US" sz="3600" b="1" dirty="0">
              <a:solidFill>
                <a:srgbClr val="00B050"/>
              </a:solidFill>
            </a:endParaRPr>
          </a:p>
          <a:p>
            <a:pPr marL="0" indent="0" algn="ctr">
              <a:buNone/>
            </a:pPr>
            <a:r>
              <a:rPr lang="en-US" sz="3600" dirty="0">
                <a:solidFill>
                  <a:srgbClr val="00B050"/>
                </a:solidFill>
              </a:rPr>
              <a:t>Auditing and Accounting Manual </a:t>
            </a:r>
          </a:p>
          <a:p>
            <a:pPr marL="0" indent="0" algn="ctr">
              <a:buNone/>
            </a:pPr>
            <a:r>
              <a:rPr lang="en-US" sz="3600" dirty="0">
                <a:solidFill>
                  <a:srgbClr val="00B050"/>
                </a:solidFill>
              </a:rPr>
              <a:t>(Rev. 7/2019), Section 7-104, Page 17</a:t>
            </a:r>
            <a:endParaRPr lang="en-US" sz="3600" b="1" dirty="0">
              <a:solidFill>
                <a:srgbClr val="00B050"/>
              </a:solidFill>
            </a:endParaRP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618" y="603377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265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Knows - S</a:t>
            </a:r>
          </a:p>
        </p:txBody>
      </p:sp>
      <p:sp>
        <p:nvSpPr>
          <p:cNvPr id="3" name="Content Placeholder 2"/>
          <p:cNvSpPr>
            <a:spLocks noGrp="1"/>
          </p:cNvSpPr>
          <p:nvPr>
            <p:ph idx="1"/>
          </p:nvPr>
        </p:nvSpPr>
        <p:spPr/>
        <p:txBody>
          <a:bodyPr>
            <a:normAutofit/>
          </a:bodyPr>
          <a:lstStyle/>
          <a:p>
            <a:pPr marL="0" indent="0" algn="ctr">
              <a:buNone/>
            </a:pPr>
            <a:r>
              <a:rPr lang="en-US" sz="3600" b="1" dirty="0"/>
              <a:t>Lodge and Club privileges may be denied a Member pending his trial before the Local Forum.</a:t>
            </a:r>
          </a:p>
        </p:txBody>
      </p:sp>
    </p:spTree>
    <p:extLst>
      <p:ext uri="{BB962C8B-B14F-4D97-AF65-F5344CB8AC3E}">
        <p14:creationId xmlns:p14="http://schemas.microsoft.com/office/powerpoint/2010/main" val="333058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965E-23AA-07C3-BC19-4FB567413A57}"/>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35FFA01A-776C-9C8C-A312-ABE2502B28F7}"/>
              </a:ext>
            </a:extLst>
          </p:cNvPr>
          <p:cNvSpPr>
            <a:spLocks noGrp="1"/>
          </p:cNvSpPr>
          <p:nvPr>
            <p:ph type="subTitle" idx="1"/>
          </p:nvPr>
        </p:nvSpPr>
        <p:spPr/>
        <p:txBody>
          <a:bodyPr/>
          <a:lstStyle/>
          <a:p>
            <a:endParaRPr lang="en-US" dirty="0"/>
          </a:p>
        </p:txBody>
      </p:sp>
      <p:graphicFrame>
        <p:nvGraphicFramePr>
          <p:cNvPr id="6" name="Table 6">
            <a:extLst>
              <a:ext uri="{FF2B5EF4-FFF2-40B4-BE49-F238E27FC236}">
                <a16:creationId xmlns:a16="http://schemas.microsoft.com/office/drawing/2014/main" id="{E70B8672-1815-DCAA-E648-EB294ECB7D9D}"/>
              </a:ext>
            </a:extLst>
          </p:cNvPr>
          <p:cNvGraphicFramePr>
            <a:graphicFrameLocks noGrp="1"/>
          </p:cNvGraphicFramePr>
          <p:nvPr>
            <p:extLst>
              <p:ext uri="{D42A27DB-BD31-4B8C-83A1-F6EECF244321}">
                <p14:modId xmlns:p14="http://schemas.microsoft.com/office/powerpoint/2010/main" val="3396617901"/>
              </p:ext>
            </p:extLst>
          </p:nvPr>
        </p:nvGraphicFramePr>
        <p:xfrm>
          <a:off x="1181100" y="377939"/>
          <a:ext cx="9829800" cy="6102122"/>
        </p:xfrm>
        <a:graphic>
          <a:graphicData uri="http://schemas.openxmlformats.org/drawingml/2006/table">
            <a:tbl>
              <a:tblPr firstRow="1">
                <a:tableStyleId>{5C22544A-7EE6-4342-B048-85BDC9FD1C3A}</a:tableStyleId>
              </a:tblPr>
              <a:tblGrid>
                <a:gridCol w="1638300">
                  <a:extLst>
                    <a:ext uri="{9D8B030D-6E8A-4147-A177-3AD203B41FA5}">
                      <a16:colId xmlns:a16="http://schemas.microsoft.com/office/drawing/2014/main" val="1535928763"/>
                    </a:ext>
                  </a:extLst>
                </a:gridCol>
                <a:gridCol w="1638300">
                  <a:extLst>
                    <a:ext uri="{9D8B030D-6E8A-4147-A177-3AD203B41FA5}">
                      <a16:colId xmlns:a16="http://schemas.microsoft.com/office/drawing/2014/main" val="3421896334"/>
                    </a:ext>
                  </a:extLst>
                </a:gridCol>
                <a:gridCol w="1638300">
                  <a:extLst>
                    <a:ext uri="{9D8B030D-6E8A-4147-A177-3AD203B41FA5}">
                      <a16:colId xmlns:a16="http://schemas.microsoft.com/office/drawing/2014/main" val="153219722"/>
                    </a:ext>
                  </a:extLst>
                </a:gridCol>
                <a:gridCol w="1638300">
                  <a:extLst>
                    <a:ext uri="{9D8B030D-6E8A-4147-A177-3AD203B41FA5}">
                      <a16:colId xmlns:a16="http://schemas.microsoft.com/office/drawing/2014/main" val="640620933"/>
                    </a:ext>
                  </a:extLst>
                </a:gridCol>
                <a:gridCol w="1638300">
                  <a:extLst>
                    <a:ext uri="{9D8B030D-6E8A-4147-A177-3AD203B41FA5}">
                      <a16:colId xmlns:a16="http://schemas.microsoft.com/office/drawing/2014/main" val="1068610524"/>
                    </a:ext>
                  </a:extLst>
                </a:gridCol>
                <a:gridCol w="1638300">
                  <a:extLst>
                    <a:ext uri="{9D8B030D-6E8A-4147-A177-3AD203B41FA5}">
                      <a16:colId xmlns:a16="http://schemas.microsoft.com/office/drawing/2014/main" val="4076099837"/>
                    </a:ext>
                  </a:extLst>
                </a:gridCol>
              </a:tblGrid>
              <a:tr h="1072922">
                <a:tc>
                  <a:txBody>
                    <a:bodyPr/>
                    <a:lstStyle/>
                    <a:p>
                      <a:pPr algn="ctr"/>
                      <a:r>
                        <a:rPr lang="en-US" sz="2800" dirty="0"/>
                        <a:t>Clinics</a:t>
                      </a:r>
                    </a:p>
                  </a:txBody>
                  <a:tcPr/>
                </a:tc>
                <a:tc>
                  <a:txBody>
                    <a:bodyPr/>
                    <a:lstStyle/>
                    <a:p>
                      <a:pPr algn="ctr"/>
                      <a:r>
                        <a:rPr lang="en-US" sz="2800" dirty="0"/>
                        <a:t>Lodge</a:t>
                      </a:r>
                    </a:p>
                    <a:p>
                      <a:pPr algn="ctr"/>
                      <a:r>
                        <a:rPr lang="en-US" sz="2800" dirty="0"/>
                        <a:t>Visit</a:t>
                      </a:r>
                    </a:p>
                  </a:txBody>
                  <a:tcPr/>
                </a:tc>
                <a:tc>
                  <a:txBody>
                    <a:bodyPr/>
                    <a:lstStyle/>
                    <a:p>
                      <a:pPr algn="ctr"/>
                      <a:r>
                        <a:rPr lang="en-US" sz="2800" dirty="0"/>
                        <a:t>Who</a:t>
                      </a:r>
                    </a:p>
                    <a:p>
                      <a:pPr algn="ctr"/>
                      <a:r>
                        <a:rPr lang="en-US" sz="2800" dirty="0"/>
                        <a:t>Knows</a:t>
                      </a:r>
                    </a:p>
                  </a:txBody>
                  <a:tcPr/>
                </a:tc>
                <a:tc>
                  <a:txBody>
                    <a:bodyPr/>
                    <a:lstStyle/>
                    <a:p>
                      <a:pPr algn="ctr"/>
                      <a:r>
                        <a:rPr lang="en-US" sz="2800" dirty="0"/>
                        <a:t>Lodge</a:t>
                      </a:r>
                    </a:p>
                  </a:txBody>
                  <a:tcPr/>
                </a:tc>
                <a:tc>
                  <a:txBody>
                    <a:bodyPr/>
                    <a:lstStyle/>
                    <a:p>
                      <a:pPr algn="ctr"/>
                      <a:r>
                        <a:rPr lang="en-US" sz="2800" dirty="0"/>
                        <a:t>USA</a:t>
                      </a:r>
                    </a:p>
                  </a:txBody>
                  <a:tcPr/>
                </a:tc>
                <a:tc>
                  <a:txBody>
                    <a:bodyPr/>
                    <a:lstStyle/>
                    <a:p>
                      <a:pPr algn="ctr"/>
                      <a:r>
                        <a:rPr lang="en-US" sz="2800" dirty="0"/>
                        <a:t>Flag</a:t>
                      </a:r>
                    </a:p>
                  </a:txBody>
                  <a:tcPr/>
                </a:tc>
                <a:extLst>
                  <a:ext uri="{0D108BD9-81ED-4DB2-BD59-A6C34878D82A}">
                    <a16:rowId xmlns:a16="http://schemas.microsoft.com/office/drawing/2014/main" val="2980471369"/>
                  </a:ext>
                </a:extLst>
              </a:tr>
              <a:tr h="1072922">
                <a:tc>
                  <a:txBody>
                    <a:bodyPr/>
                    <a:lstStyle/>
                    <a:p>
                      <a:pPr algn="ctr"/>
                      <a:r>
                        <a:rPr lang="en-US" sz="7200" dirty="0">
                          <a:solidFill>
                            <a:schemeClr val="tx1"/>
                          </a:solidFill>
                          <a:hlinkClick r:id="rId2" action="ppaction://hlinksldjump"/>
                        </a:rPr>
                        <a:t>E</a:t>
                      </a:r>
                      <a:endParaRPr lang="en-US" sz="72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mn-lt"/>
                          <a:ea typeface="+mn-ea"/>
                          <a:cs typeface="+mn-cs"/>
                          <a:hlinkClick r:id="rId3" action="ppaction://hlinksldjump"/>
                        </a:rPr>
                        <a:t>E</a:t>
                      </a:r>
                      <a:endParaRPr kumimoji="0" lang="en-US" sz="7200" b="0" i="0" u="none" strike="noStrike" kern="1200" cap="none" spc="0" normalizeH="0" baseline="0" noProof="0" dirty="0">
                        <a:ln>
                          <a:noFill/>
                        </a:ln>
                        <a:solidFill>
                          <a:schemeClr val="tx1"/>
                        </a:solidFill>
                        <a:effectLst/>
                        <a:uLnTx/>
                        <a:uFillTx/>
                        <a:latin typeface="+mn-lt"/>
                        <a:ea typeface="+mn-ea"/>
                        <a:cs typeface="+mn-cs"/>
                      </a:endParaRPr>
                    </a:p>
                    <a:p>
                      <a:endParaRPr lang="en-US"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mn-lt"/>
                          <a:ea typeface="+mn-ea"/>
                          <a:cs typeface="+mn-cs"/>
                          <a:hlinkClick r:id="rId4" action="ppaction://hlinksldjump"/>
                        </a:rPr>
                        <a:t>E</a:t>
                      </a:r>
                      <a:endParaRPr kumimoji="0" lang="en-US" sz="7200" b="0" i="0" u="none" strike="noStrike" kern="1200" cap="none" spc="0" normalizeH="0" baseline="0" noProof="0" dirty="0">
                        <a:ln>
                          <a:noFill/>
                        </a:ln>
                        <a:solidFill>
                          <a:schemeClr val="tx1"/>
                        </a:solidFill>
                        <a:effectLst/>
                        <a:uLnTx/>
                        <a:uFillTx/>
                        <a:latin typeface="+mn-lt"/>
                        <a:ea typeface="+mn-ea"/>
                        <a:cs typeface="+mn-cs"/>
                      </a:endParaRPr>
                    </a:p>
                    <a:p>
                      <a:endParaRPr lang="en-US"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mn-lt"/>
                          <a:ea typeface="+mn-ea"/>
                          <a:cs typeface="+mn-cs"/>
                          <a:hlinkClick r:id="rId5" action="ppaction://hlinksldjump"/>
                        </a:rPr>
                        <a:t>E</a:t>
                      </a:r>
                      <a:endParaRPr kumimoji="0" lang="en-US" sz="7200" b="0" i="0" u="none" strike="noStrike" kern="1200" cap="none" spc="0" normalizeH="0" baseline="0" noProof="0" dirty="0">
                        <a:ln>
                          <a:noFill/>
                        </a:ln>
                        <a:solidFill>
                          <a:schemeClr val="tx1"/>
                        </a:solidFill>
                        <a:effectLst/>
                        <a:uLnTx/>
                        <a:uFillTx/>
                        <a:latin typeface="+mn-lt"/>
                        <a:ea typeface="+mn-ea"/>
                        <a:cs typeface="+mn-cs"/>
                      </a:endParaRPr>
                    </a:p>
                    <a:p>
                      <a:endParaRPr lang="en-US"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mn-lt"/>
                          <a:ea typeface="+mn-ea"/>
                          <a:cs typeface="+mn-cs"/>
                          <a:hlinkClick r:id="rId6" action="ppaction://hlinksldjump"/>
                        </a:rPr>
                        <a:t>E</a:t>
                      </a:r>
                      <a:endParaRPr kumimoji="0" lang="en-US" sz="7200" b="0" i="0" u="none" strike="noStrike" kern="1200" cap="none" spc="0" normalizeH="0" baseline="0" noProof="0" dirty="0">
                        <a:ln>
                          <a:noFill/>
                        </a:ln>
                        <a:solidFill>
                          <a:schemeClr val="tx1"/>
                        </a:solidFill>
                        <a:effectLst/>
                        <a:uLnTx/>
                        <a:uFillTx/>
                        <a:latin typeface="+mn-lt"/>
                        <a:ea typeface="+mn-ea"/>
                        <a:cs typeface="+mn-cs"/>
                      </a:endParaRPr>
                    </a:p>
                    <a:p>
                      <a:endParaRPr lang="en-US"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mn-lt"/>
                          <a:ea typeface="+mn-ea"/>
                          <a:cs typeface="+mn-cs"/>
                          <a:hlinkClick r:id="rId7" action="ppaction://hlinksldjump"/>
                        </a:rPr>
                        <a:t>E</a:t>
                      </a:r>
                      <a:endParaRPr kumimoji="0" lang="en-US" sz="7200" b="0" i="0" u="none" strike="noStrike" kern="1200" cap="none" spc="0" normalizeH="0" baseline="0" noProof="0" dirty="0">
                        <a:ln>
                          <a:noFill/>
                        </a:ln>
                        <a:solidFill>
                          <a:schemeClr val="tx1"/>
                        </a:solidFill>
                        <a:effectLst/>
                        <a:uLnTx/>
                        <a:uFillTx/>
                        <a:latin typeface="+mn-lt"/>
                        <a:ea typeface="+mn-ea"/>
                        <a:cs typeface="+mn-cs"/>
                      </a:endParaRPr>
                    </a:p>
                    <a:p>
                      <a:endParaRPr lang="en-US" dirty="0">
                        <a:solidFill>
                          <a:schemeClr val="tx1"/>
                        </a:solidFill>
                      </a:endParaRPr>
                    </a:p>
                  </a:txBody>
                  <a:tcPr/>
                </a:tc>
                <a:extLst>
                  <a:ext uri="{0D108BD9-81ED-4DB2-BD59-A6C34878D82A}">
                    <a16:rowId xmlns:a16="http://schemas.microsoft.com/office/drawing/2014/main" val="364592126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8" action="ppaction://hlinksldjump"/>
                        </a:rPr>
                        <a:t>L</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9" action="ppaction://hlinksldjump"/>
                        </a:rPr>
                        <a:t>L</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10" action="ppaction://hlinksldjump"/>
                        </a:rPr>
                        <a:t>L</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11" action="ppaction://hlinksldjump"/>
                        </a:rPr>
                        <a:t>L</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12" action="ppaction://hlinksldjump"/>
                        </a:rPr>
                        <a:t>L</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13" action="ppaction://hlinksldjump"/>
                        </a:rPr>
                        <a:t>L</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extLst>
                  <a:ext uri="{0D108BD9-81ED-4DB2-BD59-A6C34878D82A}">
                    <a16:rowId xmlns:a16="http://schemas.microsoft.com/office/drawing/2014/main" val="1528312925"/>
                  </a:ext>
                </a:extLst>
              </a:tr>
              <a:tr h="1072922">
                <a:tc>
                  <a:txBody>
                    <a:bodyPr/>
                    <a:lstStyle/>
                    <a:p>
                      <a:pPr algn="ctr"/>
                      <a:r>
                        <a:rPr lang="en-US" sz="7200" baseline="0" dirty="0">
                          <a:solidFill>
                            <a:schemeClr val="tx1"/>
                          </a:solidFill>
                          <a:hlinkClick r:id="rId14" action="ppaction://hlinksldjump"/>
                        </a:rPr>
                        <a:t>K</a:t>
                      </a:r>
                      <a:endParaRPr lang="en-US" sz="72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15" action="ppaction://hlinksldjump"/>
                        </a:rPr>
                        <a:t>K</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16" action="ppaction://hlinksldjump"/>
                        </a:rPr>
                        <a:t>K</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17" action="ppaction://hlinksldjump"/>
                        </a:rPr>
                        <a:t>K</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18" action="ppaction://hlinksldjump"/>
                        </a:rPr>
                        <a:t>K</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19" action="ppaction://hlinksldjump"/>
                        </a:rPr>
                        <a:t>K</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extLst>
                  <a:ext uri="{0D108BD9-81ED-4DB2-BD59-A6C34878D82A}">
                    <a16:rowId xmlns:a16="http://schemas.microsoft.com/office/drawing/2014/main" val="1065115531"/>
                  </a:ext>
                </a:extLst>
              </a:tr>
              <a:tr h="1072922">
                <a:tc>
                  <a:txBody>
                    <a:bodyPr/>
                    <a:lstStyle/>
                    <a:p>
                      <a:pPr algn="ctr"/>
                      <a:r>
                        <a:rPr lang="en-US" sz="7200" baseline="0" dirty="0">
                          <a:solidFill>
                            <a:schemeClr val="tx1"/>
                          </a:solidFill>
                          <a:hlinkClick r:id="rId20" action="ppaction://hlinksldjump"/>
                        </a:rPr>
                        <a:t>S</a:t>
                      </a:r>
                      <a:endParaRPr lang="en-US" sz="72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21" action="ppaction://hlinksldjump"/>
                        </a:rPr>
                        <a:t>S</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22" action="ppaction://hlinksldjump"/>
                        </a:rPr>
                        <a:t>S</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23" action="ppaction://hlinksldjump"/>
                        </a:rPr>
                        <a:t>S</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24" action="ppaction://hlinksldjump"/>
                        </a:rPr>
                        <a:t>S</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hlinkClick r:id="rId25" action="ppaction://hlinksldjump"/>
                        </a:rPr>
                        <a:t>S</a:t>
                      </a:r>
                      <a:endParaRPr kumimoji="0" lang="en-US" sz="7200" b="0"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tc>
                <a:extLst>
                  <a:ext uri="{0D108BD9-81ED-4DB2-BD59-A6C34878D82A}">
                    <a16:rowId xmlns:a16="http://schemas.microsoft.com/office/drawing/2014/main" val="2293263717"/>
                  </a:ext>
                </a:extLst>
              </a:tr>
            </a:tbl>
          </a:graphicData>
        </a:graphic>
      </p:graphicFrame>
    </p:spTree>
    <p:extLst>
      <p:ext uri="{BB962C8B-B14F-4D97-AF65-F5344CB8AC3E}">
        <p14:creationId xmlns:p14="http://schemas.microsoft.com/office/powerpoint/2010/main" val="7645178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Knows - S</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FF0000"/>
                </a:solidFill>
              </a:rPr>
              <a:t>FALSE</a:t>
            </a:r>
          </a:p>
          <a:p>
            <a:pPr marL="0" indent="0" algn="ctr">
              <a:buNone/>
            </a:pPr>
            <a:endParaRPr lang="en-US" sz="3600" b="1" dirty="0">
              <a:solidFill>
                <a:srgbClr val="FF0000"/>
              </a:solidFill>
            </a:endParaRPr>
          </a:p>
          <a:p>
            <a:pPr marL="0" indent="0" algn="ctr">
              <a:buNone/>
            </a:pPr>
            <a:r>
              <a:rPr lang="en-US" sz="3600" dirty="0">
                <a:solidFill>
                  <a:srgbClr val="FF0000"/>
                </a:solidFill>
              </a:rPr>
              <a:t>Statutes Section 8.010</a:t>
            </a:r>
          </a:p>
          <a:p>
            <a:pPr marL="0" indent="0" algn="ctr">
              <a:buNone/>
            </a:pPr>
            <a:r>
              <a:rPr lang="en-US" sz="3600" dirty="0">
                <a:solidFill>
                  <a:srgbClr val="FF0000"/>
                </a:solidFill>
              </a:rPr>
              <a:t>Opinion 05</a:t>
            </a:r>
          </a:p>
          <a:p>
            <a:pPr marL="0" indent="0" algn="ctr">
              <a:buNone/>
            </a:pPr>
            <a:r>
              <a:rPr lang="en-US" sz="3600" i="1" dirty="0">
                <a:solidFill>
                  <a:srgbClr val="FF0000"/>
                </a:solidFill>
              </a:rPr>
              <a:t>“…privileges may </a:t>
            </a:r>
            <a:r>
              <a:rPr lang="en-US" sz="3600" i="1" u="sng" dirty="0">
                <a:solidFill>
                  <a:srgbClr val="FF0000"/>
                </a:solidFill>
              </a:rPr>
              <a:t>not</a:t>
            </a:r>
            <a:r>
              <a:rPr lang="en-US" sz="3600" i="1" dirty="0">
                <a:solidFill>
                  <a:srgbClr val="FF0000"/>
                </a:solidFill>
              </a:rPr>
              <a:t> be denied a Member pending his trial...”</a:t>
            </a: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6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344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Lodge - E</a:t>
            </a:r>
          </a:p>
        </p:txBody>
      </p:sp>
      <p:sp>
        <p:nvSpPr>
          <p:cNvPr id="3" name="Content Placeholder 2"/>
          <p:cNvSpPr>
            <a:spLocks noGrp="1"/>
          </p:cNvSpPr>
          <p:nvPr>
            <p:ph idx="1"/>
          </p:nvPr>
        </p:nvSpPr>
        <p:spPr/>
        <p:txBody>
          <a:bodyPr>
            <a:normAutofit/>
          </a:bodyPr>
          <a:lstStyle/>
          <a:p>
            <a:pPr marL="0" indent="0" algn="ctr">
              <a:buNone/>
            </a:pPr>
            <a:r>
              <a:rPr lang="en-US" sz="3600" b="1" dirty="0"/>
              <a:t>Local Lodge management must note that liability for discrimination as it relates to gender, race, ethnic background and physical condition is not insurable under the normal comprehensive general liability policy.</a:t>
            </a:r>
          </a:p>
        </p:txBody>
      </p:sp>
    </p:spTree>
    <p:extLst>
      <p:ext uri="{BB962C8B-B14F-4D97-AF65-F5344CB8AC3E}">
        <p14:creationId xmlns:p14="http://schemas.microsoft.com/office/powerpoint/2010/main" val="8918230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Lodge - E</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00B050"/>
                </a:solidFill>
              </a:rPr>
              <a:t>TRUE</a:t>
            </a:r>
          </a:p>
          <a:p>
            <a:pPr marL="0" indent="0" algn="ctr">
              <a:buNone/>
            </a:pPr>
            <a:endParaRPr lang="en-US" sz="3600" b="1" dirty="0">
              <a:solidFill>
                <a:srgbClr val="00B050"/>
              </a:solidFill>
            </a:endParaRPr>
          </a:p>
          <a:p>
            <a:pPr marL="0" indent="0" algn="ctr">
              <a:buNone/>
            </a:pPr>
            <a:r>
              <a:rPr lang="en-US" sz="3600" dirty="0">
                <a:solidFill>
                  <a:srgbClr val="00B050"/>
                </a:solidFill>
              </a:rPr>
              <a:t>Accident and Claim Prevention Manual 7</a:t>
            </a:r>
            <a:r>
              <a:rPr lang="en-US" sz="3600" baseline="30000" dirty="0">
                <a:solidFill>
                  <a:srgbClr val="00B050"/>
                </a:solidFill>
              </a:rPr>
              <a:t>th</a:t>
            </a:r>
            <a:r>
              <a:rPr lang="en-US" sz="3600" dirty="0">
                <a:solidFill>
                  <a:srgbClr val="00B050"/>
                </a:solidFill>
              </a:rPr>
              <a:t> Edition </a:t>
            </a:r>
          </a:p>
          <a:p>
            <a:pPr marL="0" indent="0" algn="ctr">
              <a:buNone/>
            </a:pPr>
            <a:r>
              <a:rPr lang="en-US" sz="3600" dirty="0">
                <a:solidFill>
                  <a:srgbClr val="00B050"/>
                </a:solidFill>
              </a:rPr>
              <a:t>Local Lodge Business Conduct/Discrimination Policy </a:t>
            </a:r>
          </a:p>
          <a:p>
            <a:pPr marL="0" indent="0" algn="ctr">
              <a:buNone/>
            </a:pPr>
            <a:r>
              <a:rPr lang="en-US" sz="3600" dirty="0">
                <a:solidFill>
                  <a:srgbClr val="00B050"/>
                </a:solidFill>
              </a:rPr>
              <a:t>Page 12</a:t>
            </a:r>
            <a:endParaRPr lang="en-US" sz="6000" b="1" dirty="0">
              <a:solidFill>
                <a:srgbClr val="00B050"/>
              </a:solidFill>
            </a:endParaRP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6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4992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Lodge - L</a:t>
            </a:r>
          </a:p>
        </p:txBody>
      </p:sp>
      <p:sp>
        <p:nvSpPr>
          <p:cNvPr id="3" name="Content Placeholder 2"/>
          <p:cNvSpPr>
            <a:spLocks noGrp="1"/>
          </p:cNvSpPr>
          <p:nvPr>
            <p:ph idx="1"/>
          </p:nvPr>
        </p:nvSpPr>
        <p:spPr/>
        <p:txBody>
          <a:bodyPr>
            <a:normAutofit/>
          </a:bodyPr>
          <a:lstStyle/>
          <a:p>
            <a:pPr marL="0" indent="0" algn="ctr">
              <a:buNone/>
            </a:pPr>
            <a:r>
              <a:rPr lang="en-US" sz="3600" b="1" dirty="0"/>
              <a:t>Because parking areas belong to the Lodge and are used by its Members, it is not necessary to post signs stating, “Not responsible for damaged or stolen cars or theft from cars.” </a:t>
            </a:r>
          </a:p>
        </p:txBody>
      </p:sp>
    </p:spTree>
    <p:extLst>
      <p:ext uri="{BB962C8B-B14F-4D97-AF65-F5344CB8AC3E}">
        <p14:creationId xmlns:p14="http://schemas.microsoft.com/office/powerpoint/2010/main" val="2492738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Lodge - L</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FF0000"/>
                </a:solidFill>
              </a:rPr>
              <a:t>FALSE</a:t>
            </a:r>
          </a:p>
          <a:p>
            <a:pPr marL="0" indent="0" algn="ctr">
              <a:buNone/>
            </a:pPr>
            <a:endParaRPr lang="en-US" sz="3600" b="1" dirty="0">
              <a:solidFill>
                <a:srgbClr val="FF0000"/>
              </a:solidFill>
            </a:endParaRPr>
          </a:p>
          <a:p>
            <a:pPr marL="0" indent="0" algn="ctr">
              <a:buNone/>
            </a:pPr>
            <a:r>
              <a:rPr lang="en-US" sz="3600" dirty="0">
                <a:solidFill>
                  <a:srgbClr val="FF0000"/>
                </a:solidFill>
              </a:rPr>
              <a:t>Accident and Claim Prevention Manual – 7th Edition – Appendix</a:t>
            </a:r>
          </a:p>
          <a:p>
            <a:pPr marL="0" indent="0" algn="ctr">
              <a:buNone/>
            </a:pPr>
            <a:r>
              <a:rPr lang="en-US" sz="3600" dirty="0">
                <a:solidFill>
                  <a:srgbClr val="FF0000"/>
                </a:solidFill>
              </a:rPr>
              <a:t>Accident Prevention Problems and Suggested Actions – Parking Lots</a:t>
            </a:r>
          </a:p>
          <a:p>
            <a:pPr marL="0" indent="0" algn="ctr">
              <a:buNone/>
            </a:pPr>
            <a:r>
              <a:rPr lang="en-US" sz="3600" i="1" dirty="0">
                <a:solidFill>
                  <a:srgbClr val="FF0000"/>
                </a:solidFill>
              </a:rPr>
              <a:t>“– </a:t>
            </a:r>
            <a:r>
              <a:rPr lang="en-US" sz="3600" i="1" u="sng" dirty="0">
                <a:solidFill>
                  <a:srgbClr val="FF0000"/>
                </a:solidFill>
              </a:rPr>
              <a:t>Post a sign that states</a:t>
            </a:r>
            <a:r>
              <a:rPr lang="en-US" sz="3600" i="1" dirty="0">
                <a:solidFill>
                  <a:srgbClr val="FF0000"/>
                </a:solidFill>
              </a:rPr>
              <a:t>…”</a:t>
            </a: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6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3324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Lodge - K</a:t>
            </a:r>
          </a:p>
        </p:txBody>
      </p:sp>
      <p:sp>
        <p:nvSpPr>
          <p:cNvPr id="3" name="Content Placeholder 2"/>
          <p:cNvSpPr>
            <a:spLocks noGrp="1"/>
          </p:cNvSpPr>
          <p:nvPr>
            <p:ph idx="1"/>
          </p:nvPr>
        </p:nvSpPr>
        <p:spPr/>
        <p:txBody>
          <a:bodyPr>
            <a:normAutofit/>
          </a:bodyPr>
          <a:lstStyle/>
          <a:p>
            <a:pPr marL="0" indent="0" algn="ctr">
              <a:buNone/>
            </a:pPr>
            <a:r>
              <a:rPr lang="en-US" sz="3600" b="1" dirty="0"/>
              <a:t>The Grand Exalted Ruler, by written Executive Order specifying the grounds, may suspend a Member from being a Lodge Officer but not from social privileges in his/her own Lodge…</a:t>
            </a:r>
          </a:p>
        </p:txBody>
      </p:sp>
    </p:spTree>
    <p:extLst>
      <p:ext uri="{BB962C8B-B14F-4D97-AF65-F5344CB8AC3E}">
        <p14:creationId xmlns:p14="http://schemas.microsoft.com/office/powerpoint/2010/main" val="194011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Lodge - K</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FF0000"/>
                </a:solidFill>
              </a:rPr>
              <a:t>FALSE</a:t>
            </a:r>
          </a:p>
          <a:p>
            <a:pPr marL="0" indent="0" algn="ctr">
              <a:buNone/>
            </a:pPr>
            <a:endParaRPr lang="en-US" sz="3600" b="1" dirty="0">
              <a:solidFill>
                <a:srgbClr val="FF0000"/>
              </a:solidFill>
            </a:endParaRPr>
          </a:p>
          <a:p>
            <a:pPr marL="0" indent="0" algn="ctr">
              <a:buNone/>
            </a:pPr>
            <a:r>
              <a:rPr lang="en-US" sz="3600" dirty="0">
                <a:solidFill>
                  <a:srgbClr val="FF0000"/>
                </a:solidFill>
              </a:rPr>
              <a:t>Statutes Section 9.011</a:t>
            </a:r>
          </a:p>
          <a:p>
            <a:pPr marL="0" indent="0" algn="ctr">
              <a:buNone/>
            </a:pPr>
            <a:r>
              <a:rPr lang="en-US" sz="3600" i="1" dirty="0">
                <a:solidFill>
                  <a:srgbClr val="FF0000"/>
                </a:solidFill>
              </a:rPr>
              <a:t>“…may suspend a Member from being a Lodge Officer </a:t>
            </a:r>
            <a:r>
              <a:rPr lang="en-US" sz="3600" i="1" strike="sngStrike" dirty="0">
                <a:solidFill>
                  <a:srgbClr val="FF0000"/>
                </a:solidFill>
              </a:rPr>
              <a:t>but not</a:t>
            </a:r>
            <a:r>
              <a:rPr lang="en-US" sz="3600" i="1" dirty="0">
                <a:solidFill>
                  <a:srgbClr val="FF0000"/>
                </a:solidFill>
              </a:rPr>
              <a:t> and from social privileges </a:t>
            </a:r>
            <a:r>
              <a:rPr lang="en-US" sz="3600" i="1" strike="sngStrike" dirty="0">
                <a:solidFill>
                  <a:srgbClr val="FF0000"/>
                </a:solidFill>
              </a:rPr>
              <a:t>in his/her own Lodge</a:t>
            </a:r>
            <a:r>
              <a:rPr lang="en-US" sz="3600" i="1" dirty="0">
                <a:solidFill>
                  <a:srgbClr val="FF0000"/>
                </a:solidFill>
              </a:rPr>
              <a:t> in all Lodges or organized Elk functions within the Order…”</a:t>
            </a: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6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099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Lodge - S</a:t>
            </a:r>
          </a:p>
        </p:txBody>
      </p:sp>
      <p:sp>
        <p:nvSpPr>
          <p:cNvPr id="3" name="Content Placeholder 2"/>
          <p:cNvSpPr>
            <a:spLocks noGrp="1"/>
          </p:cNvSpPr>
          <p:nvPr>
            <p:ph idx="1"/>
          </p:nvPr>
        </p:nvSpPr>
        <p:spPr/>
        <p:txBody>
          <a:bodyPr>
            <a:normAutofit/>
          </a:bodyPr>
          <a:lstStyle/>
          <a:p>
            <a:pPr marL="0" indent="0" algn="ctr">
              <a:buNone/>
            </a:pPr>
            <a:r>
              <a:rPr lang="en-US" sz="3600" b="1" dirty="0"/>
              <a:t>No member of the supervising or managing body shall be employed in any capacity by the supervising or managing body, nor shall any Exalted Ruler be employed by a House Committee appointed by him.</a:t>
            </a:r>
            <a:endParaRPr lang="en-US" sz="3200" b="1" dirty="0"/>
          </a:p>
        </p:txBody>
      </p:sp>
    </p:spTree>
    <p:extLst>
      <p:ext uri="{BB962C8B-B14F-4D97-AF65-F5344CB8AC3E}">
        <p14:creationId xmlns:p14="http://schemas.microsoft.com/office/powerpoint/2010/main" val="11927288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Lodge - S</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00B050"/>
                </a:solidFill>
              </a:rPr>
              <a:t>TRUE</a:t>
            </a:r>
          </a:p>
          <a:p>
            <a:pPr marL="0" indent="0" algn="ctr">
              <a:buNone/>
            </a:pPr>
            <a:endParaRPr lang="en-US" sz="3600" dirty="0">
              <a:solidFill>
                <a:srgbClr val="00B050"/>
              </a:solidFill>
            </a:endParaRPr>
          </a:p>
          <a:p>
            <a:pPr marL="0" indent="0" algn="ctr">
              <a:buNone/>
            </a:pPr>
            <a:r>
              <a:rPr lang="en-US" sz="3600" dirty="0">
                <a:solidFill>
                  <a:srgbClr val="00B050"/>
                </a:solidFill>
              </a:rPr>
              <a:t>Statutes Section 14.130</a:t>
            </a:r>
          </a:p>
          <a:p>
            <a:pPr marL="0" indent="0" algn="ctr">
              <a:buNone/>
            </a:pPr>
            <a:r>
              <a:rPr lang="en-US" sz="3600" dirty="0">
                <a:solidFill>
                  <a:srgbClr val="00B050"/>
                </a:solidFill>
              </a:rPr>
              <a:t>Paragraph 4</a:t>
            </a:r>
          </a:p>
          <a:p>
            <a:pPr marL="0" indent="0" algn="ctr">
              <a:buNone/>
            </a:pPr>
            <a:endParaRPr lang="en-US" sz="3600" dirty="0">
              <a:solidFill>
                <a:srgbClr val="00B050"/>
              </a:solidFill>
            </a:endParaRP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92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8238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 - E</a:t>
            </a:r>
          </a:p>
        </p:txBody>
      </p:sp>
      <p:sp>
        <p:nvSpPr>
          <p:cNvPr id="3" name="Content Placeholder 2"/>
          <p:cNvSpPr>
            <a:spLocks noGrp="1"/>
          </p:cNvSpPr>
          <p:nvPr>
            <p:ph idx="1"/>
          </p:nvPr>
        </p:nvSpPr>
        <p:spPr/>
        <p:txBody>
          <a:bodyPr>
            <a:normAutofit/>
          </a:bodyPr>
          <a:lstStyle/>
          <a:p>
            <a:pPr marL="0" indent="0" algn="ctr">
              <a:buNone/>
            </a:pPr>
            <a:r>
              <a:rPr lang="en-US" sz="3600" b="1" dirty="0"/>
              <a:t>The Grand Exalted Ruler and Grand Trustees shall have the authority and power to request and receive copies of all books, records, papers, data and other articles and to require cooperation of the Members as may be necessary in connection with any subject under their jurisdiction.</a:t>
            </a:r>
          </a:p>
        </p:txBody>
      </p:sp>
    </p:spTree>
    <p:extLst>
      <p:ext uri="{BB962C8B-B14F-4D97-AF65-F5344CB8AC3E}">
        <p14:creationId xmlns:p14="http://schemas.microsoft.com/office/powerpoint/2010/main" val="222611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Clinics - E</a:t>
            </a:r>
          </a:p>
        </p:txBody>
      </p:sp>
      <p:sp>
        <p:nvSpPr>
          <p:cNvPr id="3" name="Content Placeholder 2"/>
          <p:cNvSpPr>
            <a:spLocks noGrp="1"/>
          </p:cNvSpPr>
          <p:nvPr>
            <p:ph idx="1"/>
          </p:nvPr>
        </p:nvSpPr>
        <p:spPr/>
        <p:txBody>
          <a:bodyPr>
            <a:normAutofit/>
          </a:bodyPr>
          <a:lstStyle/>
          <a:p>
            <a:pPr marL="0" indent="0" algn="ctr">
              <a:buNone/>
            </a:pPr>
            <a:r>
              <a:rPr lang="en-US" sz="3600" b="1" dirty="0"/>
              <a:t>The following Officers are required to attend the DD Clinics</a:t>
            </a:r>
          </a:p>
          <a:p>
            <a:pPr marL="742950" indent="-742950">
              <a:buAutoNum type="alphaLcPeriod"/>
            </a:pPr>
            <a:r>
              <a:rPr lang="en-US" sz="3600" b="1" dirty="0"/>
              <a:t>ER, Leading </a:t>
            </a:r>
            <a:r>
              <a:rPr lang="en-US" sz="3600" b="1" dirty="0" err="1"/>
              <a:t>Kn</a:t>
            </a:r>
            <a:r>
              <a:rPr lang="en-US" sz="3600" b="1" dirty="0"/>
              <a:t>, Sect., Board Chair</a:t>
            </a:r>
          </a:p>
          <a:p>
            <a:pPr marL="742950" indent="-742950">
              <a:buAutoNum type="alphaLcPeriod"/>
            </a:pPr>
            <a:r>
              <a:rPr lang="en-US" sz="3600" b="1" dirty="0"/>
              <a:t>ER, Leading </a:t>
            </a:r>
            <a:r>
              <a:rPr lang="en-US" sz="3600" b="1" dirty="0" err="1"/>
              <a:t>Kn</a:t>
            </a:r>
            <a:r>
              <a:rPr lang="en-US" sz="3600" b="1" dirty="0"/>
              <a:t>, Sect., Trustee Chair</a:t>
            </a:r>
          </a:p>
          <a:p>
            <a:pPr marL="742950" indent="-742950">
              <a:buAutoNum type="alphaLcPeriod"/>
            </a:pPr>
            <a:r>
              <a:rPr lang="en-US" sz="3600" b="1" dirty="0"/>
              <a:t>ER, Leading </a:t>
            </a:r>
            <a:r>
              <a:rPr lang="en-US" sz="3600" b="1" dirty="0" err="1"/>
              <a:t>Kn</a:t>
            </a:r>
            <a:r>
              <a:rPr lang="en-US" sz="3600" b="1" dirty="0"/>
              <a:t>, Sect., House Chair</a:t>
            </a:r>
          </a:p>
        </p:txBody>
      </p:sp>
    </p:spTree>
    <p:extLst>
      <p:ext uri="{BB962C8B-B14F-4D97-AF65-F5344CB8AC3E}">
        <p14:creationId xmlns:p14="http://schemas.microsoft.com/office/powerpoint/2010/main" val="6638151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 - E</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FF0000"/>
                </a:solidFill>
              </a:rPr>
              <a:t>FALSE</a:t>
            </a:r>
          </a:p>
          <a:p>
            <a:pPr marL="0" indent="0" algn="ctr">
              <a:buNone/>
            </a:pPr>
            <a:endParaRPr lang="en-US" sz="3600" b="1" dirty="0">
              <a:solidFill>
                <a:srgbClr val="FF0000"/>
              </a:solidFill>
            </a:endParaRPr>
          </a:p>
          <a:p>
            <a:pPr marL="0" indent="0" algn="ctr">
              <a:buNone/>
            </a:pPr>
            <a:r>
              <a:rPr lang="en-US" sz="3600" dirty="0">
                <a:solidFill>
                  <a:srgbClr val="FF0000"/>
                </a:solidFill>
              </a:rPr>
              <a:t>Statutes Section 4.440 </a:t>
            </a:r>
          </a:p>
          <a:p>
            <a:pPr marL="0" indent="0" algn="ctr">
              <a:buNone/>
            </a:pPr>
            <a:r>
              <a:rPr lang="en-US" sz="3600" dirty="0">
                <a:solidFill>
                  <a:srgbClr val="FF0000"/>
                </a:solidFill>
              </a:rPr>
              <a:t>“</a:t>
            </a:r>
            <a:r>
              <a:rPr lang="en-US" sz="3600" strike="sngStrike" dirty="0">
                <a:solidFill>
                  <a:srgbClr val="FF0000"/>
                </a:solidFill>
              </a:rPr>
              <a:t>The Grand Exalted Ruler and Grand Trustees</a:t>
            </a:r>
            <a:r>
              <a:rPr lang="en-US" sz="3600" dirty="0">
                <a:solidFill>
                  <a:srgbClr val="FF0000"/>
                </a:solidFill>
              </a:rPr>
              <a:t> Every State Sponsor, Committee of the Grand Lodge and District Deputy Grand Exalted Ruler shall have the authority…”</a:t>
            </a:r>
            <a:endParaRPr lang="en-US" sz="10400" dirty="0">
              <a:solidFill>
                <a:srgbClr val="FF0000"/>
              </a:solidFill>
            </a:endParaRPr>
          </a:p>
          <a:p>
            <a:pPr marL="0" indent="0" algn="ctr">
              <a:buNone/>
            </a:pPr>
            <a:endParaRPr lang="en-US" sz="3600" dirty="0">
              <a:solidFill>
                <a:srgbClr val="00B050"/>
              </a:solidFill>
            </a:endParaRP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92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9895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8229600" cy="990600"/>
          </a:xfrm>
        </p:spPr>
        <p:txBody>
          <a:bodyPr/>
          <a:lstStyle/>
          <a:p>
            <a:r>
              <a:rPr lang="en-US" dirty="0"/>
              <a:t>USA - L</a:t>
            </a:r>
          </a:p>
        </p:txBody>
      </p:sp>
      <p:sp>
        <p:nvSpPr>
          <p:cNvPr id="3" name="Content Placeholder 2"/>
          <p:cNvSpPr>
            <a:spLocks noGrp="1"/>
          </p:cNvSpPr>
          <p:nvPr>
            <p:ph idx="1"/>
          </p:nvPr>
        </p:nvSpPr>
        <p:spPr/>
        <p:txBody>
          <a:bodyPr>
            <a:normAutofit/>
          </a:bodyPr>
          <a:lstStyle/>
          <a:p>
            <a:pPr marL="0" indent="0" algn="ctr">
              <a:buNone/>
            </a:pPr>
            <a:r>
              <a:rPr lang="en-US" sz="3600" b="1" dirty="0"/>
              <a:t>Lodge By-Laws shall provide for a regular meeting monthly except in February, March and April when a minimum of two regular monthly meetings are required. Lodges may elect to hold more than one regular meeting in any month or months provided the By-Laws designate the specific days and months for all meetings.</a:t>
            </a:r>
          </a:p>
        </p:txBody>
      </p:sp>
    </p:spTree>
    <p:extLst>
      <p:ext uri="{BB962C8B-B14F-4D97-AF65-F5344CB8AC3E}">
        <p14:creationId xmlns:p14="http://schemas.microsoft.com/office/powerpoint/2010/main" val="12729338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 - L</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00B050"/>
                </a:solidFill>
              </a:rPr>
              <a:t>TRUE</a:t>
            </a:r>
          </a:p>
          <a:p>
            <a:pPr marL="0" indent="0" algn="ctr">
              <a:buNone/>
            </a:pPr>
            <a:endParaRPr lang="en-US" sz="3600" b="1" dirty="0">
              <a:solidFill>
                <a:srgbClr val="00B050"/>
              </a:solidFill>
            </a:endParaRPr>
          </a:p>
          <a:p>
            <a:pPr marL="0" indent="0" algn="ctr">
              <a:buNone/>
            </a:pPr>
            <a:r>
              <a:rPr lang="en-US" sz="3600" dirty="0">
                <a:solidFill>
                  <a:srgbClr val="00B050"/>
                </a:solidFill>
              </a:rPr>
              <a:t>Statutes Section 15.070</a:t>
            </a:r>
          </a:p>
          <a:p>
            <a:pPr marL="0" indent="0" algn="ctr">
              <a:buNone/>
            </a:pPr>
            <a:r>
              <a:rPr lang="en-US" sz="3200" i="1" dirty="0">
                <a:solidFill>
                  <a:srgbClr val="00B050"/>
                </a:solidFill>
              </a:rPr>
              <a:t>(this updated verbiage was approved at Grand Lodge in St. Louis)</a:t>
            </a: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92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4253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 - K</a:t>
            </a:r>
          </a:p>
        </p:txBody>
      </p:sp>
      <p:sp>
        <p:nvSpPr>
          <p:cNvPr id="3" name="Content Placeholder 2"/>
          <p:cNvSpPr>
            <a:spLocks noGrp="1"/>
          </p:cNvSpPr>
          <p:nvPr>
            <p:ph idx="1"/>
          </p:nvPr>
        </p:nvSpPr>
        <p:spPr/>
        <p:txBody>
          <a:bodyPr>
            <a:normAutofit/>
          </a:bodyPr>
          <a:lstStyle/>
          <a:p>
            <a:pPr marL="0" indent="0" algn="ctr">
              <a:buNone/>
            </a:pPr>
            <a:r>
              <a:rPr lang="en-US" sz="3600" b="1" dirty="0"/>
              <a:t>A Local Forum has the power and authority to remove a Lodge Officer in a Local Forum proceeding.</a:t>
            </a:r>
          </a:p>
        </p:txBody>
      </p:sp>
    </p:spTree>
    <p:extLst>
      <p:ext uri="{BB962C8B-B14F-4D97-AF65-F5344CB8AC3E}">
        <p14:creationId xmlns:p14="http://schemas.microsoft.com/office/powerpoint/2010/main" val="33294945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 - K</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FF0000"/>
                </a:solidFill>
              </a:rPr>
              <a:t>FALSE</a:t>
            </a:r>
          </a:p>
          <a:p>
            <a:pPr marL="0" indent="0" algn="ctr">
              <a:buNone/>
            </a:pPr>
            <a:endParaRPr lang="en-US" sz="3600" b="1" dirty="0">
              <a:solidFill>
                <a:srgbClr val="FF0000"/>
              </a:solidFill>
            </a:endParaRPr>
          </a:p>
          <a:p>
            <a:pPr marL="0" indent="0" algn="ctr">
              <a:buNone/>
            </a:pPr>
            <a:r>
              <a:rPr lang="en-US" sz="3600" dirty="0">
                <a:solidFill>
                  <a:srgbClr val="FF0000"/>
                </a:solidFill>
              </a:rPr>
              <a:t>Statutes Section 8.010, </a:t>
            </a:r>
          </a:p>
          <a:p>
            <a:pPr marL="0" indent="0" algn="ctr">
              <a:buNone/>
            </a:pPr>
            <a:r>
              <a:rPr lang="en-US" sz="3600" dirty="0">
                <a:solidFill>
                  <a:srgbClr val="FF0000"/>
                </a:solidFill>
              </a:rPr>
              <a:t>Decision 05</a:t>
            </a:r>
          </a:p>
          <a:p>
            <a:pPr marL="0" indent="0" algn="ctr">
              <a:buNone/>
            </a:pPr>
            <a:r>
              <a:rPr lang="en-US" sz="3600" i="1" dirty="0">
                <a:solidFill>
                  <a:srgbClr val="FF0000"/>
                </a:solidFill>
                <a:ea typeface="Calibri" panose="020F0502020204030204" pitchFamily="34" charset="0"/>
                <a:cs typeface="Times New Roman" panose="02020603050405020304" pitchFamily="18" charset="0"/>
              </a:rPr>
              <a:t>“A Local Forum </a:t>
            </a:r>
            <a:r>
              <a:rPr lang="en-US" sz="3600" i="1" u="sng" dirty="0">
                <a:solidFill>
                  <a:srgbClr val="FF0000"/>
                </a:solidFill>
                <a:ea typeface="Calibri" panose="020F0502020204030204" pitchFamily="34" charset="0"/>
                <a:cs typeface="Times New Roman" panose="02020603050405020304" pitchFamily="18" charset="0"/>
              </a:rPr>
              <a:t>does not</a:t>
            </a:r>
            <a:r>
              <a:rPr lang="en-US" sz="3600" i="1" dirty="0">
                <a:solidFill>
                  <a:srgbClr val="FF0000"/>
                </a:solidFill>
                <a:ea typeface="Calibri" panose="020F0502020204030204" pitchFamily="34" charset="0"/>
                <a:cs typeface="Times New Roman" panose="02020603050405020304" pitchFamily="18" charset="0"/>
              </a:rPr>
              <a:t> have the power or authority to remove…”</a:t>
            </a:r>
            <a:endParaRPr lang="en-US" sz="3600" dirty="0">
              <a:solidFill>
                <a:srgbClr val="FF0000"/>
              </a:solidFill>
            </a:endParaRP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92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66924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 - S</a:t>
            </a:r>
          </a:p>
        </p:txBody>
      </p:sp>
      <p:sp>
        <p:nvSpPr>
          <p:cNvPr id="3" name="Content Placeholder 2"/>
          <p:cNvSpPr>
            <a:spLocks noGrp="1"/>
          </p:cNvSpPr>
          <p:nvPr>
            <p:ph idx="1"/>
          </p:nvPr>
        </p:nvSpPr>
        <p:spPr/>
        <p:txBody>
          <a:bodyPr>
            <a:normAutofit/>
          </a:bodyPr>
          <a:lstStyle/>
          <a:p>
            <a:pPr marL="0" indent="0" algn="ctr">
              <a:buNone/>
            </a:pPr>
            <a:r>
              <a:rPr lang="en-US" sz="3600" b="1" dirty="0"/>
              <a:t>A House Committee decision can…impose a period of probation or authorize consecutive sentences.</a:t>
            </a:r>
          </a:p>
        </p:txBody>
      </p:sp>
    </p:spTree>
    <p:extLst>
      <p:ext uri="{BB962C8B-B14F-4D97-AF65-F5344CB8AC3E}">
        <p14:creationId xmlns:p14="http://schemas.microsoft.com/office/powerpoint/2010/main" val="25360156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 - S</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FF0000"/>
                </a:solidFill>
              </a:rPr>
              <a:t>FALSE</a:t>
            </a:r>
          </a:p>
          <a:p>
            <a:pPr marL="0" indent="0" algn="ctr">
              <a:buNone/>
            </a:pPr>
            <a:endParaRPr lang="en-US" sz="3600" b="1" dirty="0">
              <a:solidFill>
                <a:srgbClr val="FF0000"/>
              </a:solidFill>
            </a:endParaRPr>
          </a:p>
          <a:p>
            <a:pPr marL="0" indent="0" algn="ctr">
              <a:buNone/>
            </a:pPr>
            <a:r>
              <a:rPr lang="en-US" sz="3600" dirty="0">
                <a:solidFill>
                  <a:srgbClr val="FF0000"/>
                </a:solidFill>
              </a:rPr>
              <a:t>Statutes Section 16.040</a:t>
            </a:r>
          </a:p>
          <a:p>
            <a:pPr marL="0" indent="0" algn="ctr">
              <a:buNone/>
            </a:pPr>
            <a:r>
              <a:rPr lang="en-US" sz="3600" dirty="0">
                <a:solidFill>
                  <a:srgbClr val="FF0000"/>
                </a:solidFill>
              </a:rPr>
              <a:t>Decision 02 </a:t>
            </a:r>
          </a:p>
          <a:p>
            <a:pPr marL="0" indent="0" algn="ctr">
              <a:buNone/>
            </a:pPr>
            <a:r>
              <a:rPr lang="en-US" sz="3600" i="1" dirty="0">
                <a:solidFill>
                  <a:srgbClr val="FF0000"/>
                </a:solidFill>
              </a:rPr>
              <a:t>“A House Committee decision </a:t>
            </a:r>
            <a:r>
              <a:rPr lang="en-US" sz="3600" i="1" u="sng" dirty="0">
                <a:solidFill>
                  <a:srgbClr val="FF0000"/>
                </a:solidFill>
              </a:rPr>
              <a:t>cannot</a:t>
            </a:r>
            <a:r>
              <a:rPr lang="en-US" sz="3600" i="1" dirty="0">
                <a:solidFill>
                  <a:srgbClr val="FF0000"/>
                </a:solidFill>
              </a:rPr>
              <a:t> … impose a period of probation or authorize consecutive sentences.”</a:t>
            </a: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92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0949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Flag - E</a:t>
            </a:r>
          </a:p>
        </p:txBody>
      </p:sp>
      <p:sp>
        <p:nvSpPr>
          <p:cNvPr id="3" name="Content Placeholder 2"/>
          <p:cNvSpPr>
            <a:spLocks noGrp="1"/>
          </p:cNvSpPr>
          <p:nvPr>
            <p:ph idx="1"/>
          </p:nvPr>
        </p:nvSpPr>
        <p:spPr/>
        <p:txBody>
          <a:bodyPr>
            <a:normAutofit/>
          </a:bodyPr>
          <a:lstStyle/>
          <a:p>
            <a:pPr marL="0" indent="0" algn="ctr">
              <a:buNone/>
            </a:pPr>
            <a:r>
              <a:rPr lang="en-US" sz="3600" b="1" dirty="0"/>
              <a:t>If a victim tells a supervisor about lewd or sexually harassing behavior, but doesn’t want to make a formal complaint…the employer may be held liable for harassment if it fails to investigate and take any appropriate corrective action.</a:t>
            </a:r>
          </a:p>
        </p:txBody>
      </p:sp>
    </p:spTree>
    <p:extLst>
      <p:ext uri="{BB962C8B-B14F-4D97-AF65-F5344CB8AC3E}">
        <p14:creationId xmlns:p14="http://schemas.microsoft.com/office/powerpoint/2010/main" val="12986699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Flag - E</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00B050"/>
                </a:solidFill>
              </a:rPr>
              <a:t>TRUE</a:t>
            </a:r>
          </a:p>
          <a:p>
            <a:pPr marL="0" indent="0" algn="ctr">
              <a:buNone/>
            </a:pPr>
            <a:endParaRPr lang="en-US" sz="3600" b="1" dirty="0">
              <a:solidFill>
                <a:srgbClr val="00B050"/>
              </a:solidFill>
            </a:endParaRPr>
          </a:p>
          <a:p>
            <a:pPr marL="0" indent="0" algn="ctr">
              <a:buNone/>
            </a:pPr>
            <a:r>
              <a:rPr lang="en-US" sz="3600" dirty="0">
                <a:solidFill>
                  <a:srgbClr val="00B050"/>
                </a:solidFill>
              </a:rPr>
              <a:t>Discrimination and Harassment Guidelines for Local Lodges</a:t>
            </a:r>
          </a:p>
          <a:p>
            <a:pPr marL="0" indent="0" algn="ctr">
              <a:buNone/>
            </a:pPr>
            <a:r>
              <a:rPr lang="en-US" sz="3600" dirty="0">
                <a:solidFill>
                  <a:srgbClr val="00B050"/>
                </a:solidFill>
              </a:rPr>
              <a:t>Reluctant Complainant Section</a:t>
            </a:r>
          </a:p>
          <a:p>
            <a:pPr marL="0" indent="0" algn="ctr">
              <a:buNone/>
            </a:pPr>
            <a:r>
              <a:rPr lang="en-US" sz="3600" dirty="0">
                <a:solidFill>
                  <a:srgbClr val="00B050"/>
                </a:solidFill>
              </a:rPr>
              <a:t>Page 12</a:t>
            </a: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92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5374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8229600" cy="990600"/>
          </a:xfrm>
        </p:spPr>
        <p:txBody>
          <a:bodyPr/>
          <a:lstStyle/>
          <a:p>
            <a:r>
              <a:rPr lang="en-US" dirty="0"/>
              <a:t>Flag - L</a:t>
            </a:r>
          </a:p>
        </p:txBody>
      </p:sp>
      <p:sp>
        <p:nvSpPr>
          <p:cNvPr id="3" name="Content Placeholder 2"/>
          <p:cNvSpPr>
            <a:spLocks noGrp="1"/>
          </p:cNvSpPr>
          <p:nvPr>
            <p:ph idx="1"/>
          </p:nvPr>
        </p:nvSpPr>
        <p:spPr/>
        <p:txBody>
          <a:bodyPr>
            <a:normAutofit/>
          </a:bodyPr>
          <a:lstStyle/>
          <a:p>
            <a:pPr marL="0" indent="0" algn="ctr">
              <a:buNone/>
            </a:pPr>
            <a:r>
              <a:rPr lang="en-US" sz="3600" b="1" dirty="0"/>
              <a:t>Suspension from Lodge membership for a period of time may be done by the Local Forum, the Exalted Ruler, or by vote of the Lodge.</a:t>
            </a:r>
          </a:p>
        </p:txBody>
      </p:sp>
    </p:spTree>
    <p:extLst>
      <p:ext uri="{BB962C8B-B14F-4D97-AF65-F5344CB8AC3E}">
        <p14:creationId xmlns:p14="http://schemas.microsoft.com/office/powerpoint/2010/main" val="1368233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Clinics - E</a:t>
            </a:r>
          </a:p>
        </p:txBody>
      </p:sp>
      <p:sp>
        <p:nvSpPr>
          <p:cNvPr id="3" name="Content Placeholder 2"/>
          <p:cNvSpPr>
            <a:spLocks noGrp="1"/>
          </p:cNvSpPr>
          <p:nvPr>
            <p:ph idx="1"/>
          </p:nvPr>
        </p:nvSpPr>
        <p:spPr>
          <a:xfrm>
            <a:off x="1981200" y="1600200"/>
            <a:ext cx="8229600" cy="4876800"/>
          </a:xfrm>
        </p:spPr>
        <p:txBody>
          <a:bodyPr>
            <a:normAutofit/>
          </a:bodyPr>
          <a:lstStyle/>
          <a:p>
            <a:pPr marL="0" indent="0" algn="ctr">
              <a:buNone/>
            </a:pPr>
            <a:r>
              <a:rPr lang="en-US" sz="3600" b="1" dirty="0">
                <a:solidFill>
                  <a:srgbClr val="FF0000"/>
                </a:solidFill>
              </a:rPr>
              <a:t>a.</a:t>
            </a:r>
          </a:p>
          <a:p>
            <a:pPr marL="0" indent="0" algn="ctr">
              <a:buNone/>
            </a:pPr>
            <a:r>
              <a:rPr lang="en-US" sz="3600" i="1" dirty="0">
                <a:solidFill>
                  <a:srgbClr val="FF0000"/>
                </a:solidFill>
              </a:rPr>
              <a:t> Grand Lodge Statute </a:t>
            </a:r>
          </a:p>
          <a:p>
            <a:pPr marL="0" indent="0">
              <a:buNone/>
            </a:pPr>
            <a:r>
              <a:rPr lang="en-US" sz="3600" i="1" dirty="0">
                <a:solidFill>
                  <a:srgbClr val="FF0000"/>
                </a:solidFill>
              </a:rPr>
              <a:t> Section: 12.020 (e)</a:t>
            </a:r>
          </a:p>
          <a:p>
            <a:pPr marL="0" indent="0">
              <a:buNone/>
            </a:pPr>
            <a:r>
              <a:rPr lang="en-US" sz="3600" i="1" dirty="0">
                <a:solidFill>
                  <a:srgbClr val="FF0000"/>
                </a:solidFill>
              </a:rPr>
              <a:t> Section: 12.040 </a:t>
            </a:r>
          </a:p>
          <a:p>
            <a:pPr marL="0" indent="0">
              <a:buNone/>
            </a:pPr>
            <a:r>
              <a:rPr lang="en-US" sz="3600" i="1" dirty="0">
                <a:solidFill>
                  <a:srgbClr val="FF0000"/>
                </a:solidFill>
              </a:rPr>
              <a:t> Section: 12.050 (p)</a:t>
            </a:r>
          </a:p>
          <a:p>
            <a:pPr marL="0" indent="0">
              <a:buNone/>
            </a:pPr>
            <a:r>
              <a:rPr lang="en-US" sz="3600" i="1" dirty="0">
                <a:solidFill>
                  <a:srgbClr val="FF0000"/>
                </a:solidFill>
              </a:rPr>
              <a:t> Section: 12.070</a:t>
            </a:r>
          </a:p>
          <a:p>
            <a:pPr marL="0" indent="0">
              <a:buNone/>
            </a:pPr>
            <a:endParaRPr lang="en-US" sz="10400" dirty="0">
              <a:solidFill>
                <a:srgbClr val="FF0000"/>
              </a:solidFill>
            </a:endParaRPr>
          </a:p>
        </p:txBody>
      </p:sp>
      <p:pic>
        <p:nvPicPr>
          <p:cNvPr id="1028"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6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8524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Flag - L</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FF0000"/>
                </a:solidFill>
              </a:rPr>
              <a:t>FALSE</a:t>
            </a:r>
          </a:p>
          <a:p>
            <a:pPr marL="0" indent="0" algn="ctr">
              <a:buNone/>
            </a:pPr>
            <a:endParaRPr lang="en-US" sz="3600" b="1" dirty="0">
              <a:solidFill>
                <a:srgbClr val="FF0000"/>
              </a:solidFill>
            </a:endParaRPr>
          </a:p>
          <a:p>
            <a:pPr marL="0" indent="0" algn="ctr">
              <a:buNone/>
            </a:pPr>
            <a:r>
              <a:rPr lang="en-US" sz="3600" dirty="0">
                <a:solidFill>
                  <a:srgbClr val="FF0000"/>
                </a:solidFill>
              </a:rPr>
              <a:t>Statutes Section 8.010, Opinion 02</a:t>
            </a:r>
          </a:p>
          <a:p>
            <a:pPr marL="0" indent="0" algn="ctr">
              <a:lnSpc>
                <a:spcPct val="120000"/>
              </a:lnSpc>
              <a:spcBef>
                <a:spcPts val="864"/>
              </a:spcBef>
              <a:buNone/>
            </a:pPr>
            <a:r>
              <a:rPr lang="en-US" sz="3000" i="1" dirty="0">
                <a:solidFill>
                  <a:srgbClr val="FF0000"/>
                </a:solidFill>
              </a:rPr>
              <a:t>Suspension from Lodge membership for a period of time may </a:t>
            </a:r>
            <a:r>
              <a:rPr lang="en-US" sz="3000" i="1" u="sng" dirty="0">
                <a:solidFill>
                  <a:srgbClr val="FF0000"/>
                </a:solidFill>
              </a:rPr>
              <a:t>only</a:t>
            </a:r>
            <a:r>
              <a:rPr lang="en-US" sz="3000" i="1" dirty="0">
                <a:solidFill>
                  <a:srgbClr val="FF0000"/>
                </a:solidFill>
              </a:rPr>
              <a:t> be done by the Local Forum. </a:t>
            </a:r>
            <a:r>
              <a:rPr lang="en-US" sz="3000" i="1" u="sng" dirty="0">
                <a:solidFill>
                  <a:srgbClr val="FF0000"/>
                </a:solidFill>
              </a:rPr>
              <a:t>An Exalted Ruler may suspend a Member from a specific meeting but not for a period of time or from Club privileges. A Lodge may not vote to suspend a Member.</a:t>
            </a:r>
            <a:endParaRPr lang="en-US" sz="3000" b="1" dirty="0">
              <a:solidFill>
                <a:srgbClr val="FF0000"/>
              </a:solidFill>
            </a:endParaRP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92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1056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Flag - K</a:t>
            </a:r>
          </a:p>
        </p:txBody>
      </p:sp>
      <p:sp>
        <p:nvSpPr>
          <p:cNvPr id="3" name="Content Placeholder 2"/>
          <p:cNvSpPr>
            <a:spLocks noGrp="1"/>
          </p:cNvSpPr>
          <p:nvPr>
            <p:ph idx="1"/>
          </p:nvPr>
        </p:nvSpPr>
        <p:spPr/>
        <p:txBody>
          <a:bodyPr>
            <a:normAutofit/>
          </a:bodyPr>
          <a:lstStyle/>
          <a:p>
            <a:pPr marL="0" indent="0" algn="ctr">
              <a:buNone/>
            </a:pPr>
            <a:r>
              <a:rPr lang="en-US" sz="3600" b="1" dirty="0"/>
              <a:t>Appropriations set forth in a budget authorize the expenditure of funds.</a:t>
            </a:r>
          </a:p>
        </p:txBody>
      </p:sp>
    </p:spTree>
    <p:extLst>
      <p:ext uri="{BB962C8B-B14F-4D97-AF65-F5344CB8AC3E}">
        <p14:creationId xmlns:p14="http://schemas.microsoft.com/office/powerpoint/2010/main" val="36072412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Flag - K</a:t>
            </a:r>
          </a:p>
        </p:txBody>
      </p:sp>
      <p:sp>
        <p:nvSpPr>
          <p:cNvPr id="3" name="Content Placeholder 2"/>
          <p:cNvSpPr>
            <a:spLocks noGrp="1"/>
          </p:cNvSpPr>
          <p:nvPr>
            <p:ph idx="1"/>
          </p:nvPr>
        </p:nvSpPr>
        <p:spPr/>
        <p:txBody>
          <a:bodyPr>
            <a:normAutofit lnSpcReduction="10000"/>
          </a:bodyPr>
          <a:lstStyle/>
          <a:p>
            <a:pPr marL="0" indent="0" algn="ctr">
              <a:buNone/>
            </a:pPr>
            <a:r>
              <a:rPr lang="en-US" sz="3600" b="1" dirty="0">
                <a:solidFill>
                  <a:srgbClr val="FF0000"/>
                </a:solidFill>
              </a:rPr>
              <a:t>FALSE</a:t>
            </a:r>
          </a:p>
          <a:p>
            <a:pPr marL="0" indent="0" algn="ctr">
              <a:buNone/>
            </a:pPr>
            <a:r>
              <a:rPr lang="en-US" sz="3200" dirty="0">
                <a:solidFill>
                  <a:srgbClr val="FF0000"/>
                </a:solidFill>
              </a:rPr>
              <a:t>Statutes Section 12.070 Opinion 20</a:t>
            </a:r>
          </a:p>
          <a:p>
            <a:pPr marL="0" indent="0" algn="ctr">
              <a:buNone/>
            </a:pPr>
            <a:r>
              <a:rPr lang="en-US" sz="2800" i="1" dirty="0">
                <a:solidFill>
                  <a:srgbClr val="FF0000"/>
                </a:solidFill>
              </a:rPr>
              <a:t>“Appropriations set forth in a budget </a:t>
            </a:r>
            <a:r>
              <a:rPr lang="en-US" sz="2800" i="1" u="sng" dirty="0">
                <a:solidFill>
                  <a:srgbClr val="FF0000"/>
                </a:solidFill>
              </a:rPr>
              <a:t>do not</a:t>
            </a:r>
            <a:r>
              <a:rPr lang="en-US" sz="2800" i="1" dirty="0">
                <a:solidFill>
                  <a:srgbClr val="FF0000"/>
                </a:solidFill>
              </a:rPr>
              <a:t> authorize the expenditure of funds </a:t>
            </a:r>
            <a:r>
              <a:rPr lang="en-US" sz="2800" i="1" u="sng" dirty="0">
                <a:solidFill>
                  <a:srgbClr val="FF0000"/>
                </a:solidFill>
              </a:rPr>
              <a:t>until the Lodge passes a specific motion authorizing same.</a:t>
            </a:r>
            <a:r>
              <a:rPr lang="en-US" sz="2800" i="1" dirty="0">
                <a:solidFill>
                  <a:srgbClr val="FF0000"/>
                </a:solidFill>
              </a:rPr>
              <a:t>”</a:t>
            </a:r>
          </a:p>
          <a:p>
            <a:pPr marL="0" indent="0" algn="ctr">
              <a:buNone/>
            </a:pPr>
            <a:r>
              <a:rPr lang="en-US" sz="3200" dirty="0">
                <a:solidFill>
                  <a:srgbClr val="FF0000"/>
                </a:solidFill>
              </a:rPr>
              <a:t>Guide for Board of Directors, Page 4, Item 8</a:t>
            </a:r>
          </a:p>
          <a:p>
            <a:pPr marL="0" indent="0" algn="ctr">
              <a:buNone/>
            </a:pPr>
            <a:r>
              <a:rPr lang="en-US" sz="2800" i="1" dirty="0">
                <a:solidFill>
                  <a:srgbClr val="FF0000"/>
                </a:solidFill>
              </a:rPr>
              <a:t>“…The Board may not spend money without approval of the Members, and even if certain amounts were approved as part of the Lodge budget any actual expenditure of such amounts must still be brought to the Members for approval…”</a:t>
            </a: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92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94228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Flag - S</a:t>
            </a:r>
          </a:p>
        </p:txBody>
      </p:sp>
      <p:sp>
        <p:nvSpPr>
          <p:cNvPr id="3" name="Content Placeholder 2"/>
          <p:cNvSpPr>
            <a:spLocks noGrp="1"/>
          </p:cNvSpPr>
          <p:nvPr>
            <p:ph idx="1"/>
          </p:nvPr>
        </p:nvSpPr>
        <p:spPr/>
        <p:txBody>
          <a:bodyPr>
            <a:normAutofit/>
          </a:bodyPr>
          <a:lstStyle/>
          <a:p>
            <a:pPr marL="0" indent="0" algn="ctr">
              <a:buNone/>
            </a:pPr>
            <a:r>
              <a:rPr lang="en-US" sz="3600" b="1" dirty="0"/>
              <a:t>If, after initiation, a Member discovers, for whatever reason, that he cannot place his hand over his heart and pledge allegiance to our Flag and all it represents, then he should promptly sever his connections with the Order…</a:t>
            </a:r>
            <a:endParaRPr lang="en-US" sz="4800" b="1" dirty="0"/>
          </a:p>
        </p:txBody>
      </p:sp>
    </p:spTree>
    <p:extLst>
      <p:ext uri="{BB962C8B-B14F-4D97-AF65-F5344CB8AC3E}">
        <p14:creationId xmlns:p14="http://schemas.microsoft.com/office/powerpoint/2010/main" val="13033145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Flag - S</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00B050"/>
                </a:solidFill>
              </a:rPr>
              <a:t>TRUE</a:t>
            </a:r>
          </a:p>
          <a:p>
            <a:pPr marL="0" indent="0" algn="ctr">
              <a:buNone/>
            </a:pPr>
            <a:endParaRPr lang="en-US" sz="3600" b="1" dirty="0">
              <a:solidFill>
                <a:srgbClr val="00B050"/>
              </a:solidFill>
            </a:endParaRPr>
          </a:p>
          <a:p>
            <a:pPr marL="0" indent="0" algn="ctr">
              <a:buNone/>
            </a:pPr>
            <a:r>
              <a:rPr lang="en-US" sz="3600" dirty="0">
                <a:solidFill>
                  <a:srgbClr val="00B050"/>
                </a:solidFill>
              </a:rPr>
              <a:t>Constitution Article VII</a:t>
            </a:r>
            <a:r>
              <a:rPr lang="en-US" sz="3600" b="1" i="1" dirty="0">
                <a:solidFill>
                  <a:srgbClr val="00B050"/>
                </a:solidFill>
              </a:rPr>
              <a:t> </a:t>
            </a:r>
            <a:r>
              <a:rPr lang="en-US" sz="3600" dirty="0">
                <a:solidFill>
                  <a:srgbClr val="00B050"/>
                </a:solidFill>
              </a:rPr>
              <a:t>Section 4</a:t>
            </a:r>
          </a:p>
          <a:p>
            <a:pPr marL="0" indent="0" algn="ctr">
              <a:buNone/>
            </a:pPr>
            <a:r>
              <a:rPr lang="en-US" sz="3600" dirty="0">
                <a:solidFill>
                  <a:srgbClr val="00B050"/>
                </a:solidFill>
              </a:rPr>
              <a:t>Opinion 07</a:t>
            </a:r>
          </a:p>
          <a:p>
            <a:pPr marL="0" indent="0" algn="ctr">
              <a:buNone/>
            </a:pPr>
            <a:endParaRPr lang="en-US" sz="3600" dirty="0">
              <a:solidFill>
                <a:srgbClr val="00B050"/>
              </a:solidFill>
            </a:endParaRP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92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91039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Elks Training</a:t>
            </a:r>
          </a:p>
        </p:txBody>
      </p:sp>
      <p:pic>
        <p:nvPicPr>
          <p:cNvPr id="4" name="Picture 3">
            <a:extLst>
              <a:ext uri="{FF2B5EF4-FFF2-40B4-BE49-F238E27FC236}">
                <a16:creationId xmlns:a16="http://schemas.microsoft.com/office/drawing/2014/main" id="{299037DD-7E99-42C6-B05C-70C7C6EA3F1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72000" y="1495310"/>
            <a:ext cx="3429000" cy="4743338"/>
          </a:xfrm>
          <a:prstGeom prst="rect">
            <a:avLst/>
          </a:prstGeom>
        </p:spPr>
      </p:pic>
    </p:spTree>
    <p:extLst>
      <p:ext uri="{BB962C8B-B14F-4D97-AF65-F5344CB8AC3E}">
        <p14:creationId xmlns:p14="http://schemas.microsoft.com/office/powerpoint/2010/main" val="393708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Clinics - L</a:t>
            </a:r>
          </a:p>
        </p:txBody>
      </p:sp>
      <p:sp>
        <p:nvSpPr>
          <p:cNvPr id="3" name="Content Placeholder 2"/>
          <p:cNvSpPr>
            <a:spLocks noGrp="1"/>
          </p:cNvSpPr>
          <p:nvPr>
            <p:ph idx="1"/>
          </p:nvPr>
        </p:nvSpPr>
        <p:spPr>
          <a:xfrm>
            <a:off x="1752600" y="1600200"/>
            <a:ext cx="8839200" cy="4876800"/>
          </a:xfrm>
        </p:spPr>
        <p:txBody>
          <a:bodyPr>
            <a:normAutofit/>
          </a:bodyPr>
          <a:lstStyle/>
          <a:p>
            <a:pPr marL="0" indent="0">
              <a:buNone/>
            </a:pPr>
            <a:endParaRPr lang="en-US" sz="3600" b="1" dirty="0"/>
          </a:p>
          <a:p>
            <a:pPr marL="0" indent="0">
              <a:buNone/>
            </a:pPr>
            <a:r>
              <a:rPr lang="en-US" sz="3600" b="1" dirty="0"/>
              <a:t>Clinics are held in the months of</a:t>
            </a:r>
          </a:p>
          <a:p>
            <a:pPr marL="0" indent="0">
              <a:buNone/>
            </a:pPr>
            <a:r>
              <a:rPr lang="en-US" sz="3600" b="1" dirty="0"/>
              <a:t>a. “Aug. / Sept./ or Oct” &amp; “Mar or Apr”</a:t>
            </a:r>
          </a:p>
          <a:p>
            <a:pPr marL="0" indent="0">
              <a:buNone/>
            </a:pPr>
            <a:r>
              <a:rPr lang="en-US" sz="3600" b="1" dirty="0"/>
              <a:t>b. “Aug. / Sept.”  &amp;  “April”</a:t>
            </a:r>
          </a:p>
          <a:p>
            <a:pPr marL="0" indent="0">
              <a:buNone/>
            </a:pPr>
            <a:r>
              <a:rPr lang="en-US" sz="3600" b="1" dirty="0"/>
              <a:t>c. “Sept” &amp; “Mar or Apr”</a:t>
            </a:r>
          </a:p>
          <a:p>
            <a:pPr marL="742950" indent="-742950">
              <a:buAutoNum type="alphaLcPeriod"/>
            </a:pPr>
            <a:endParaRPr lang="en-US" sz="3600" b="1" dirty="0"/>
          </a:p>
        </p:txBody>
      </p:sp>
    </p:spTree>
    <p:extLst>
      <p:ext uri="{BB962C8B-B14F-4D97-AF65-F5344CB8AC3E}">
        <p14:creationId xmlns:p14="http://schemas.microsoft.com/office/powerpoint/2010/main" val="3846543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Clinics - L</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00B050"/>
                </a:solidFill>
              </a:rPr>
              <a:t>b.</a:t>
            </a:r>
          </a:p>
          <a:p>
            <a:pPr marL="0" indent="0">
              <a:buNone/>
            </a:pPr>
            <a:r>
              <a:rPr lang="en-US" sz="3600" b="1" dirty="0">
                <a:solidFill>
                  <a:srgbClr val="00B050"/>
                </a:solidFill>
              </a:rPr>
              <a:t>DD Manual P. 11 &amp; P. 15 &amp; </a:t>
            </a:r>
          </a:p>
          <a:p>
            <a:pPr marL="0" indent="0">
              <a:buNone/>
            </a:pPr>
            <a:r>
              <a:rPr lang="en-US" sz="3600" b="1" dirty="0">
                <a:solidFill>
                  <a:srgbClr val="00B050"/>
                </a:solidFill>
              </a:rPr>
              <a:t>Sponsor </a:t>
            </a:r>
            <a:r>
              <a:rPr lang="en-US" sz="3600" b="1" dirty="0" err="1">
                <a:solidFill>
                  <a:srgbClr val="00B050"/>
                </a:solidFill>
              </a:rPr>
              <a:t>Directons</a:t>
            </a:r>
            <a:endParaRPr lang="en-US" sz="3600" b="1" dirty="0">
              <a:solidFill>
                <a:srgbClr val="00B050"/>
              </a:solidFill>
            </a:endParaRPr>
          </a:p>
          <a:p>
            <a:pPr marL="0" indent="0">
              <a:buNone/>
            </a:pPr>
            <a:endParaRPr lang="en-US" sz="3600" b="1" dirty="0">
              <a:solidFill>
                <a:srgbClr val="00B050"/>
              </a:solidFill>
            </a:endParaRP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618" y="603885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4320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Clinics - K</a:t>
            </a:r>
          </a:p>
        </p:txBody>
      </p:sp>
      <p:sp>
        <p:nvSpPr>
          <p:cNvPr id="3" name="Content Placeholder 2"/>
          <p:cNvSpPr>
            <a:spLocks noGrp="1"/>
          </p:cNvSpPr>
          <p:nvPr>
            <p:ph idx="1"/>
          </p:nvPr>
        </p:nvSpPr>
        <p:spPr/>
        <p:txBody>
          <a:bodyPr>
            <a:normAutofit/>
          </a:bodyPr>
          <a:lstStyle/>
          <a:p>
            <a:pPr marL="0" indent="0">
              <a:buNone/>
            </a:pPr>
            <a:endParaRPr lang="en-US" sz="3600" b="1" dirty="0"/>
          </a:p>
          <a:p>
            <a:pPr marL="0" indent="0">
              <a:buNone/>
            </a:pPr>
            <a:r>
              <a:rPr lang="en-US" sz="3600" b="1" dirty="0"/>
              <a:t>Clinic Attendance Report should document who is in Attendance and who is Excused or Absent.  All excused or absences must be documented on report with Lodge #, officer position, name, and excuse.</a:t>
            </a:r>
          </a:p>
        </p:txBody>
      </p:sp>
    </p:spTree>
    <p:extLst>
      <p:ext uri="{BB962C8B-B14F-4D97-AF65-F5344CB8AC3E}">
        <p14:creationId xmlns:p14="http://schemas.microsoft.com/office/powerpoint/2010/main" val="2223074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Clinics - K</a:t>
            </a:r>
          </a:p>
        </p:txBody>
      </p:sp>
      <p:sp>
        <p:nvSpPr>
          <p:cNvPr id="3" name="Content Placeholder 2"/>
          <p:cNvSpPr>
            <a:spLocks noGrp="1"/>
          </p:cNvSpPr>
          <p:nvPr>
            <p:ph idx="1"/>
          </p:nvPr>
        </p:nvSpPr>
        <p:spPr/>
        <p:txBody>
          <a:bodyPr>
            <a:normAutofit/>
          </a:bodyPr>
          <a:lstStyle/>
          <a:p>
            <a:pPr marL="0" indent="0" algn="ctr">
              <a:buNone/>
            </a:pPr>
            <a:r>
              <a:rPr lang="en-US" sz="3600" b="1" dirty="0">
                <a:solidFill>
                  <a:srgbClr val="FF0000"/>
                </a:solidFill>
              </a:rPr>
              <a:t>TRUE</a:t>
            </a:r>
          </a:p>
          <a:p>
            <a:pPr marL="0" indent="0">
              <a:buNone/>
            </a:pPr>
            <a:r>
              <a:rPr lang="en-US" sz="3600" b="1" dirty="0">
                <a:solidFill>
                  <a:srgbClr val="FF0000"/>
                </a:solidFill>
              </a:rPr>
              <a:t> Exhibit B-1 and Sponsor Direction</a:t>
            </a:r>
          </a:p>
        </p:txBody>
      </p:sp>
      <p:pic>
        <p:nvPicPr>
          <p:cNvPr id="4" name="Picture 4" descr="C:\Users\BRawding\AppData\Local\Microsoft\Windows\Temporary Internet Files\Content.IE5\DTB4WO23\american-flag-clip-art-waving-waves[1].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4618" y="6033770"/>
            <a:ext cx="993382"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9421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Custom 8">
      <a:dk1>
        <a:srgbClr val="4472C4"/>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DEEBF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larity">
  <a:themeElements>
    <a:clrScheme name="Custom 4">
      <a:dk1>
        <a:sysClr val="windowText" lastClr="000000"/>
      </a:dk1>
      <a:lt1>
        <a:sysClr val="window" lastClr="FFFFFF"/>
      </a:lt1>
      <a:dk2>
        <a:srgbClr val="002060"/>
      </a:dk2>
      <a:lt2>
        <a:srgbClr val="CCDDEA"/>
      </a:lt2>
      <a:accent1>
        <a:srgbClr val="55150E"/>
      </a:accent1>
      <a:accent2>
        <a:srgbClr val="AA2B1E"/>
      </a:accent2>
      <a:accent3>
        <a:srgbClr val="71685C"/>
      </a:accent3>
      <a:accent4>
        <a:srgbClr val="64A73B"/>
      </a:accent4>
      <a:accent5>
        <a:srgbClr val="EB5605"/>
      </a:accent5>
      <a:accent6>
        <a:srgbClr val="B9CA1A"/>
      </a:accent6>
      <a:hlink>
        <a:srgbClr val="EB5605"/>
      </a:hlink>
      <a:folHlink>
        <a:srgbClr val="00206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1731</Words>
  <Application>Microsoft Office PowerPoint</Application>
  <PresentationFormat>Widescreen</PresentationFormat>
  <Paragraphs>243</Paragraphs>
  <Slides>55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55</vt:i4>
      </vt:variant>
    </vt:vector>
  </HeadingPairs>
  <TitlesOfParts>
    <vt:vector size="60" baseType="lpstr">
      <vt:lpstr>Arial</vt:lpstr>
      <vt:lpstr>Calibri</vt:lpstr>
      <vt:lpstr>Calibri Light</vt:lpstr>
      <vt:lpstr>Office Theme</vt:lpstr>
      <vt:lpstr>Clarity</vt:lpstr>
      <vt:lpstr>Elks Training</vt:lpstr>
      <vt:lpstr>Elks Training</vt:lpstr>
      <vt:lpstr>PowerPoint Presentation</vt:lpstr>
      <vt:lpstr>Clinics - E</vt:lpstr>
      <vt:lpstr>Clinics - E</vt:lpstr>
      <vt:lpstr>Clinics - L</vt:lpstr>
      <vt:lpstr>Clinics - L</vt:lpstr>
      <vt:lpstr>Clinics - K</vt:lpstr>
      <vt:lpstr>Clinics - K</vt:lpstr>
      <vt:lpstr>Clinics - S</vt:lpstr>
      <vt:lpstr>Clinics - S</vt:lpstr>
      <vt:lpstr>Visitations - E</vt:lpstr>
      <vt:lpstr>Visitations - E</vt:lpstr>
      <vt:lpstr>Visitations - L</vt:lpstr>
      <vt:lpstr>Visitations - L</vt:lpstr>
      <vt:lpstr>Visitations - K</vt:lpstr>
      <vt:lpstr>Visitations - K</vt:lpstr>
      <vt:lpstr>Visitations - S</vt:lpstr>
      <vt:lpstr>Visitations - S</vt:lpstr>
      <vt:lpstr>Who Knows - E</vt:lpstr>
      <vt:lpstr>Who Knows - E</vt:lpstr>
      <vt:lpstr>PowerPoint Presentation</vt:lpstr>
      <vt:lpstr>Who Knows - L</vt:lpstr>
      <vt:lpstr>Who Knows - L</vt:lpstr>
      <vt:lpstr>Who Knows - L</vt:lpstr>
      <vt:lpstr>Who Knows - L</vt:lpstr>
      <vt:lpstr>Who Knows - K</vt:lpstr>
      <vt:lpstr>Who Knows - K</vt:lpstr>
      <vt:lpstr>Who Knows - S</vt:lpstr>
      <vt:lpstr>Who Knows - S</vt:lpstr>
      <vt:lpstr>Lodge - E</vt:lpstr>
      <vt:lpstr>Lodge - E</vt:lpstr>
      <vt:lpstr>Lodge - L</vt:lpstr>
      <vt:lpstr>Lodge - L</vt:lpstr>
      <vt:lpstr>Lodge - K</vt:lpstr>
      <vt:lpstr>Lodge - K</vt:lpstr>
      <vt:lpstr>Lodge - S</vt:lpstr>
      <vt:lpstr>Lodge - S</vt:lpstr>
      <vt:lpstr>USA - E</vt:lpstr>
      <vt:lpstr>USA - E</vt:lpstr>
      <vt:lpstr>USA - L</vt:lpstr>
      <vt:lpstr>USA - L</vt:lpstr>
      <vt:lpstr>USA - K</vt:lpstr>
      <vt:lpstr>USA - K</vt:lpstr>
      <vt:lpstr>USA - S</vt:lpstr>
      <vt:lpstr>USA - S</vt:lpstr>
      <vt:lpstr>Flag - E</vt:lpstr>
      <vt:lpstr>Flag - E</vt:lpstr>
      <vt:lpstr>Flag - L</vt:lpstr>
      <vt:lpstr>Flag - L</vt:lpstr>
      <vt:lpstr>Flag - K</vt:lpstr>
      <vt:lpstr>Flag - K</vt:lpstr>
      <vt:lpstr>Flag - S</vt:lpstr>
      <vt:lpstr>Flag - S</vt:lpstr>
      <vt:lpstr>Elks Training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Elks Training</dc:title>
  <dc:creator>Sanman</dc:creator>
  <cp:lastModifiedBy>Linda Tatlock</cp:lastModifiedBy>
  <cp:revision>5</cp:revision>
  <dcterms:created xsi:type="dcterms:W3CDTF">2022-10-14T00:24:31Z</dcterms:created>
  <dcterms:modified xsi:type="dcterms:W3CDTF">2022-11-04T19:31:04Z</dcterms:modified>
</cp:coreProperties>
</file>