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57" r:id="rId3"/>
    <p:sldId id="301" r:id="rId4"/>
    <p:sldId id="260" r:id="rId5"/>
    <p:sldId id="273" r:id="rId6"/>
    <p:sldId id="274" r:id="rId7"/>
    <p:sldId id="279" r:id="rId8"/>
    <p:sldId id="275" r:id="rId9"/>
    <p:sldId id="277" r:id="rId10"/>
    <p:sldId id="283" r:id="rId11"/>
    <p:sldId id="276" r:id="rId12"/>
    <p:sldId id="278" r:id="rId13"/>
    <p:sldId id="280" r:id="rId14"/>
    <p:sldId id="259" r:id="rId15"/>
    <p:sldId id="261" r:id="rId16"/>
    <p:sldId id="262" r:id="rId17"/>
    <p:sldId id="302" r:id="rId18"/>
    <p:sldId id="264" r:id="rId19"/>
    <p:sldId id="285" r:id="rId20"/>
    <p:sldId id="300" r:id="rId21"/>
    <p:sldId id="295" r:id="rId22"/>
    <p:sldId id="265" r:id="rId23"/>
    <p:sldId id="266" r:id="rId24"/>
    <p:sldId id="268" r:id="rId25"/>
    <p:sldId id="267" r:id="rId26"/>
    <p:sldId id="290" r:id="rId27"/>
    <p:sldId id="291" r:id="rId28"/>
    <p:sldId id="292" r:id="rId29"/>
    <p:sldId id="293" r:id="rId30"/>
    <p:sldId id="294" r:id="rId31"/>
    <p:sldId id="299" r:id="rId32"/>
    <p:sldId id="297" r:id="rId33"/>
    <p:sldId id="298" r:id="rId34"/>
    <p:sldId id="271" r:id="rId35"/>
    <p:sldId id="303" r:id="rId36"/>
    <p:sldId id="304" r:id="rId37"/>
    <p:sldId id="284" r:id="rId38"/>
    <p:sldId id="272" r:id="rId39"/>
    <p:sldId id="28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91B384-C8F1-401B-89D1-5661FD81E507}" v="16" dt="2019-04-24T02:09:03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46721-D0E8-4B17-8BB2-5B164599EE63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B98CE-5B61-4635-9B7B-22EF2AA078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8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98CE-5B61-4635-9B7B-22EF2AA078E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47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98CE-5B61-4635-9B7B-22EF2AA078E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68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98CE-5B61-4635-9B7B-22EF2AA078E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86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98CE-5B61-4635-9B7B-22EF2AA078E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761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98CE-5B61-4635-9B7B-22EF2AA078E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67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98CE-5B61-4635-9B7B-22EF2AA078E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70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98CE-5B61-4635-9B7B-22EF2AA078E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07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98CE-5B61-4635-9B7B-22EF2AA078E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27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98CE-5B61-4635-9B7B-22EF2AA078E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65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98CE-5B61-4635-9B7B-22EF2AA078E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33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98CE-5B61-4635-9B7B-22EF2AA078E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71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98CE-5B61-4635-9B7B-22EF2AA078E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21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98CE-5B61-4635-9B7B-22EF2AA078E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003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98CE-5B61-4635-9B7B-22EF2AA078E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93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98CE-5B61-4635-9B7B-22EF2AA078E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88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98CE-5B61-4635-9B7B-22EF2AA078E4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32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98CE-5B61-4635-9B7B-22EF2AA078E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84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98CE-5B61-4635-9B7B-22EF2AA078E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48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98CE-5B61-4635-9B7B-22EF2AA078E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80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98CE-5B61-4635-9B7B-22EF2AA078E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92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98CE-5B61-4635-9B7B-22EF2AA078E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73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98CE-5B61-4635-9B7B-22EF2AA078E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86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98CE-5B61-4635-9B7B-22EF2AA078E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1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A11-819C-4EC6-88D2-8D3D61AD5CE1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781C-0871-4617-81DA-A18B8A539B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81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A11-819C-4EC6-88D2-8D3D61AD5CE1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781C-0871-4617-81DA-A18B8A539B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A11-819C-4EC6-88D2-8D3D61AD5CE1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781C-0871-4617-81DA-A18B8A539B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39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A11-819C-4EC6-88D2-8D3D61AD5CE1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781C-0871-4617-81DA-A18B8A539B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815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A11-819C-4EC6-88D2-8D3D61AD5CE1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781C-0871-4617-81DA-A18B8A539B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02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A11-819C-4EC6-88D2-8D3D61AD5CE1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781C-0871-4617-81DA-A18B8A539B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33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A11-819C-4EC6-88D2-8D3D61AD5CE1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781C-0871-4617-81DA-A18B8A539B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5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A11-819C-4EC6-88D2-8D3D61AD5CE1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781C-0871-4617-81DA-A18B8A539B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25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A11-819C-4EC6-88D2-8D3D61AD5CE1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781C-0871-4617-81DA-A18B8A539B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2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A11-819C-4EC6-88D2-8D3D61AD5CE1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781C-0871-4617-81DA-A18B8A539B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9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A11-819C-4EC6-88D2-8D3D61AD5CE1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781C-0871-4617-81DA-A18B8A539B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9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A11-819C-4EC6-88D2-8D3D61AD5CE1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781C-0871-4617-81DA-A18B8A539B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7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A11-819C-4EC6-88D2-8D3D61AD5CE1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781C-0871-4617-81DA-A18B8A539B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2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A11-819C-4EC6-88D2-8D3D61AD5CE1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781C-0871-4617-81DA-A18B8A539B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9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A11-819C-4EC6-88D2-8D3D61AD5CE1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781C-0871-4617-81DA-A18B8A539B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7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A11-819C-4EC6-88D2-8D3D61AD5CE1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781C-0871-4617-81DA-A18B8A539B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3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A11-819C-4EC6-88D2-8D3D61AD5CE1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781C-0871-4617-81DA-A18B8A539B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2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ADA11-819C-4EC6-88D2-8D3D61AD5CE1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8781C-0871-4617-81DA-A18B8A539B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07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elks.org/images/bp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2" y="0"/>
            <a:ext cx="6857998" cy="6858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STATE HALL OF FAME MEMBERS</a:t>
            </a:r>
          </a:p>
        </p:txBody>
      </p:sp>
    </p:spTree>
    <p:extLst>
      <p:ext uri="{BB962C8B-B14F-4D97-AF65-F5344CB8AC3E}">
        <p14:creationId xmlns:p14="http://schemas.microsoft.com/office/powerpoint/2010/main" val="4196446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GRAND LODGE MEMBERS OF SIGNIFICANCE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PAST GRAND EXALTED RULER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PAST GRAND TRUSTEES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PAST GRAND LODGE COMMITTEE MEMBERS</a:t>
            </a:r>
          </a:p>
          <a:p>
            <a:pPr algn="ctr"/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GRAND LODGE</a:t>
            </a:r>
          </a:p>
          <a:p>
            <a:pPr algn="ctr"/>
            <a:endParaRPr lang="en-US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CURRENT AND PAST DISTRICT DEPUTIES </a:t>
            </a:r>
          </a:p>
          <a:p>
            <a:pPr algn="ctr"/>
            <a:r>
              <a:rPr lang="en-US" sz="36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GRAND EXALTED RULERS</a:t>
            </a:r>
          </a:p>
          <a:p>
            <a:pPr algn="ctr"/>
            <a:endParaRPr lang="en-US" sz="28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F0"/>
                </a:solidFill>
                <a:latin typeface="Biondi" pitchFamily="2" charset="0"/>
              </a:rPr>
              <a:t>ELKS’ MAIN FUNCTIONS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286000"/>
            <a:ext cx="678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Biondi" pitchFamily="2" charset="0"/>
              </a:rPr>
              <a:t>  FRATERNAL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Biondi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Biondi" pitchFamily="2" charset="0"/>
              </a:rPr>
              <a:t>  CHARITY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Biondi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Biondi" pitchFamily="2" charset="0"/>
              </a:rPr>
              <a:t>  CIVIC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Biondi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Biondi" pitchFamily="2" charset="0"/>
              </a:rPr>
              <a:t>  SOCIAL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Tom Winters\My Documents\Elks\emblem scan2.jpg"/>
          <p:cNvPicPr/>
          <p:nvPr/>
        </p:nvPicPr>
        <p:blipFill>
          <a:blip r:embed="rId3" cstate="print"/>
          <a:srcRect l="60488" t="43069" r="2764" b="13738"/>
          <a:stretch>
            <a:fillRect/>
          </a:stretch>
        </p:blipFill>
        <p:spPr bwMode="auto">
          <a:xfrm rot="5400000">
            <a:off x="2237105" y="-103505"/>
            <a:ext cx="149796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Tom Winters\My Documents\Elks\emblem scan.jpg"/>
          <p:cNvPicPr/>
          <p:nvPr/>
        </p:nvPicPr>
        <p:blipFill>
          <a:blip r:embed="rId4" cstate="print"/>
          <a:srcRect l="61218" t="1485" r="1923" b="27749"/>
          <a:stretch>
            <a:fillRect/>
          </a:stretch>
        </p:blipFill>
        <p:spPr bwMode="auto">
          <a:xfrm rot="5400000">
            <a:off x="5221288" y="-801687"/>
            <a:ext cx="14922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19812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LODGE  FRATERNAL  FUNCTIONS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8194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RITUALS &amp; CEREMONIES</a:t>
            </a:r>
          </a:p>
          <a:p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  	FUNERALS, FLAG DAY, MEMORIAL SERVICE, 	VETERAN’S DAY</a:t>
            </a:r>
          </a:p>
          <a:p>
            <a:endParaRPr lang="en-US" sz="1600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  LODGE MEETINGS</a:t>
            </a:r>
          </a:p>
          <a:p>
            <a:pPr>
              <a:buFont typeface="Wingdings" pitchFamily="2" charset="2"/>
              <a:buChar char="q"/>
            </a:pPr>
            <a:endParaRPr lang="en-US" sz="1600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  STATE CONVENTION</a:t>
            </a:r>
          </a:p>
          <a:p>
            <a:pPr>
              <a:buFont typeface="Wingdings" pitchFamily="2" charset="2"/>
              <a:buChar char="q"/>
            </a:pPr>
            <a:endParaRPr lang="en-US" sz="1600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  DISTRICT DEPUTY MEETINGS</a:t>
            </a:r>
          </a:p>
          <a:p>
            <a:pPr>
              <a:buFont typeface="Wingdings" pitchFamily="2" charset="2"/>
              <a:buChar char="q"/>
            </a:pPr>
            <a:endParaRPr lang="en-US" sz="1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Tom Winters\My Documents\Elks\emblem scan3.jpg"/>
          <p:cNvPicPr/>
          <p:nvPr/>
        </p:nvPicPr>
        <p:blipFill>
          <a:blip r:embed="rId3" cstate="print"/>
          <a:srcRect l="38942" t="4579" r="24840" b="83416"/>
          <a:stretch>
            <a:fillRect/>
          </a:stretch>
        </p:blipFill>
        <p:spPr bwMode="auto">
          <a:xfrm>
            <a:off x="2971800" y="304801"/>
            <a:ext cx="3276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905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CHARITY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048000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YOUR STATE PROJECT</a:t>
            </a:r>
          </a:p>
          <a:p>
            <a:endParaRPr lang="en-US" sz="1600" dirty="0"/>
          </a:p>
          <a:p>
            <a:r>
              <a:rPr lang="en-US" sz="2800" dirty="0"/>
              <a:t>	YOUR LOCAL LODGE COMMUNITY PROJECTS</a:t>
            </a:r>
          </a:p>
          <a:p>
            <a:endParaRPr lang="en-US" sz="1600" dirty="0"/>
          </a:p>
          <a:p>
            <a:r>
              <a:rPr lang="en-US" sz="2800" dirty="0"/>
              <a:t>	ELKS NATIONAL FOUNDATION</a:t>
            </a:r>
          </a:p>
          <a:p>
            <a:endParaRPr lang="en-US" sz="1600" dirty="0"/>
          </a:p>
          <a:p>
            <a:r>
              <a:rPr lang="en-US" sz="2800" dirty="0"/>
              <a:t>	SCHOLARSHIPS</a:t>
            </a:r>
          </a:p>
          <a:p>
            <a:endParaRPr lang="en-US" sz="1600" dirty="0"/>
          </a:p>
          <a:p>
            <a:r>
              <a:rPr lang="en-US" sz="2800" dirty="0"/>
              <a:t>	COMMUNITY &amp; FAMILY RELIEF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||CPIMAGE:695924|" descr="After surgery, children receive handmade quilts from lady Elks.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24000"/>
            <a:ext cx="3124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PICTURES OF YOUR STATE PROJECT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E6FB-D3AD-4A75-8116-43A6FAD7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PICTURES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CBB7A-53A6-4DB4-803F-39A0E52C1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58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ELKS NATIONAL FOUNDATION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www.elks.org/sharedelksorg/hq/internet/images/enf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22120" y="0"/>
            <a:ext cx="5715000" cy="8001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9144000" cy="914400"/>
          </a:xfrm>
        </p:spPr>
        <p:txBody>
          <a:bodyPr/>
          <a:lstStyle/>
          <a:p>
            <a:pPr algn="ctr"/>
            <a:r>
              <a:rPr lang="en-US" sz="4400" u="sng" dirty="0">
                <a:solidFill>
                  <a:srgbClr val="FFC000"/>
                </a:solidFill>
                <a:latin typeface="Baskerville Old Face" panose="02020602080505020303" pitchFamily="18" charset="0"/>
              </a:rPr>
              <a:t>ELKS NATIONAL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27163"/>
            <a:ext cx="9144000" cy="5430837"/>
          </a:xfrm>
        </p:spPr>
        <p:txBody>
          <a:bodyPr>
            <a:normAutofit/>
          </a:bodyPr>
          <a:lstStyle/>
          <a:p>
            <a:r>
              <a:rPr lang="en-US" dirty="0"/>
              <a:t>Nationally over $9,000,000 was donated last year, which is over $8 per member</a:t>
            </a:r>
          </a:p>
          <a:p>
            <a:r>
              <a:rPr lang="en-US" dirty="0"/>
              <a:t>HOW MUCH YOUR STATE DONATED</a:t>
            </a:r>
          </a:p>
          <a:p>
            <a:r>
              <a:rPr lang="en-US" dirty="0"/>
              <a:t>HOW MUCH YOUR STATE RECEIVED IN grants, scholarships, and support</a:t>
            </a:r>
          </a:p>
          <a:p>
            <a:r>
              <a:rPr lang="en-US" dirty="0"/>
              <a:t>HOW MUCH YOUR LOCAL LODGE HAS RECEIVED AND SOME PROJECTS THAT WERE ACCOMPLISHED FROM THAT FUNDING</a:t>
            </a:r>
          </a:p>
        </p:txBody>
      </p:sp>
    </p:spTree>
    <p:extLst>
      <p:ext uri="{BB962C8B-B14F-4D97-AF65-F5344CB8AC3E}">
        <p14:creationId xmlns:p14="http://schemas.microsoft.com/office/powerpoint/2010/main" val="63627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elks.org/images/bp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524000" cy="1524001"/>
          </a:xfrm>
          <a:prstGeom prst="rect">
            <a:avLst/>
          </a:prstGeom>
          <a:noFill/>
        </p:spPr>
      </p:pic>
      <p:pic>
        <p:nvPicPr>
          <p:cNvPr id="17412" name="Picture 4" descr="http://www.elks.org/images/bp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28600"/>
            <a:ext cx="1524000" cy="1524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2600" y="457200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WELCOME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6670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___ LODGE</a:t>
            </a:r>
          </a:p>
          <a:p>
            <a:pPr algn="ctr"/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#____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16764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TO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799" y="2286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solidFill>
                  <a:srgbClr val="FFC000"/>
                </a:solidFill>
                <a:latin typeface="Baskerville Old Face" panose="02020602080505020303" pitchFamily="18" charset="0"/>
              </a:rPr>
              <a:t>VETERANS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382" y="1295400"/>
            <a:ext cx="805723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Volunteers provide direct service to Veterans in more than 330 VA Medical Centers, State Veterans Homes , Vets Centers, and other  Veterans facilities.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 Elks have pledged $4 million to help end Veteran homelessness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 2016, Elks contributed in time, travel, goods, and money over $_____ million to more than 323,573 Veterans</a:t>
            </a:r>
          </a:p>
        </p:txBody>
      </p:sp>
    </p:spTree>
    <p:extLst>
      <p:ext uri="{BB962C8B-B14F-4D97-AF65-F5344CB8AC3E}">
        <p14:creationId xmlns:p14="http://schemas.microsoft.com/office/powerpoint/2010/main" val="3281980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554038"/>
          </a:xfrm>
        </p:spPr>
        <p:txBody>
          <a:bodyPr>
            <a:normAutofit/>
          </a:bodyPr>
          <a:lstStyle/>
          <a:p>
            <a:pPr algn="ctr"/>
            <a:r>
              <a:rPr lang="en-US" sz="2400" u="sng" dirty="0">
                <a:solidFill>
                  <a:srgbClr val="FFFF00"/>
                </a:solidFill>
              </a:rPr>
              <a:t>Final Charity Report from Grand Lodge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609600"/>
            <a:ext cx="8077200" cy="60198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Elks members donated 9,068,210 hours.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Miles driven by Elks totaled 27,958,334.</a:t>
            </a:r>
          </a:p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Total cash and non-cash contributions, and value  of time donated = </a:t>
            </a:r>
            <a:r>
              <a:rPr lang="en-US" sz="3600" dirty="0"/>
              <a:t>$334,292,982.</a:t>
            </a:r>
          </a:p>
          <a:p>
            <a:endParaRPr lang="en-US" sz="3600" dirty="0"/>
          </a:p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your state ranked  #___ with $_______ in donations – </a:t>
            </a:r>
            <a:r>
              <a:rPr lang="en-US" sz="3200" dirty="0">
                <a:solidFill>
                  <a:srgbClr val="FF0000"/>
                </a:solidFill>
              </a:rPr>
              <a:t>over $____ per INSERT YOUR STATE  Elk!</a:t>
            </a:r>
          </a:p>
          <a:p>
            <a:pPr marL="68580" indent="0">
              <a:buNone/>
            </a:pP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9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LOCAL CHARITY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16002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dirty="0"/>
              <a:t> </a:t>
            </a:r>
            <a:r>
              <a:rPr lang="en-US" sz="4000" dirty="0">
                <a:solidFill>
                  <a:srgbClr val="FFFF00"/>
                </a:solidFill>
              </a:rPr>
              <a:t>SCHOLARSHIPS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		Insert names</a:t>
            </a:r>
          </a:p>
          <a:p>
            <a:pPr lvl="1"/>
            <a:endParaRPr lang="en-US" sz="2000" dirty="0">
              <a:solidFill>
                <a:srgbClr val="FFFF00"/>
              </a:solidFill>
            </a:endParaRP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rgbClr val="FFFF00"/>
                </a:solidFill>
              </a:rPr>
              <a:t> YOUTH ACTIVITIES</a:t>
            </a:r>
          </a:p>
          <a:p>
            <a:r>
              <a:rPr lang="en-US" sz="2000" dirty="0">
                <a:solidFill>
                  <a:srgbClr val="FFFF00"/>
                </a:solidFill>
              </a:rPr>
              <a:t>		Hoop Shoot, Insert other activities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sz="4000" dirty="0">
                <a:solidFill>
                  <a:srgbClr val="FFFF00"/>
                </a:solidFill>
              </a:rPr>
              <a:t>  COMMUNITY PROJECTS</a:t>
            </a:r>
          </a:p>
          <a:p>
            <a:r>
              <a:rPr lang="en-US" sz="2000" dirty="0">
                <a:solidFill>
                  <a:srgbClr val="FFFF00"/>
                </a:solidFill>
              </a:rPr>
              <a:t>		insert your local projects 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sz="4000" dirty="0">
                <a:solidFill>
                  <a:srgbClr val="FFFF00"/>
                </a:solidFill>
              </a:rPr>
              <a:t>  RELIEF EFFORTS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		Fundraisers for _____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90600" y="43081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SOCIAL ACTIVITIES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INSERT WHAT YOU HAVE</a:t>
            </a:r>
          </a:p>
          <a:p>
            <a:r>
              <a:rPr lang="en-US" sz="4000" dirty="0"/>
              <a:t>AND PICTUES</a:t>
            </a:r>
          </a:p>
          <a:p>
            <a:r>
              <a:rPr lang="en-US" sz="4000" dirty="0"/>
              <a:t>POOL TABLE</a:t>
            </a:r>
          </a:p>
          <a:p>
            <a:r>
              <a:rPr lang="en-US" sz="4000" dirty="0"/>
              <a:t>SHUFFLEBOARD TABLE</a:t>
            </a:r>
          </a:p>
          <a:p>
            <a:r>
              <a:rPr lang="en-US" sz="4000" dirty="0"/>
              <a:t>SATURDAY BINGO</a:t>
            </a:r>
          </a:p>
          <a:p>
            <a:endParaRPr lang="en-US" dirty="0"/>
          </a:p>
        </p:txBody>
      </p:sp>
      <p:pic>
        <p:nvPicPr>
          <p:cNvPr id="45058" name="Picture 2" descr="C:\Documents and Settings\Tom Winters\My Documents\Downloads\Temporary Internet Files\Content.IE5\J0OW16VO\MC90019175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5469" y="581025"/>
            <a:ext cx="3138531" cy="2681335"/>
          </a:xfrm>
          <a:prstGeom prst="rect">
            <a:avLst/>
          </a:prstGeom>
          <a:noFill/>
        </p:spPr>
      </p:pic>
      <p:sp>
        <p:nvSpPr>
          <p:cNvPr id="45060" name="AutoShape 4" descr="data:image/jpeg;base64,/9j/4AAQSkZJRgABAQAAAQABAAD/2wBDAAUDBAQEAwUEBAQFBQUGBwwIBwcHBw8LCwkMEQ8SEhEPERETFhwXExQaFRERGCEYGh0dHx8fExciJCIeJBweHx7/2wBDAQUFBQcGBw4ICA4eFBEUHh4eHh4eHh4eHh4eHh4eHh4eHh4eHh4eHh4eHh4eHh4eHh4eHh4eHh4eHh4eHh4eHh7/wAARCABQAFADASIAAhEBAxEB/8QAHQAAAgMBAQADAAAAAAAAAAAAAAcFBggEAwECCf/EAEAQAAEDAwIDBAUIBwkAAAAAAAECAwQABREGIQcSMRNBUWEIFCKBoRUyUnFygpHRFiMkJUKisTNDU2Jjk8HS8f/EABgBAAMBAQAAAAAAAAAAAAAAAAACAwEE/8QAIREAAwACAgICAwAAAAAAAAAAAAECETEDEiFRBBMjQXH/2gAMAwEAAhEDEQA/ANl0UUUAFFFFABRRUNfdUWSy5RNmoLw/uG/bc/AdPrOBQalnRM1x3W6221Mh25To8VCjhJdWElR8AO8+Qpd3PX95uQUiyQ0wWe597Cl+7+EfzVVPk9x6SuXOWuS+4TzOOLKir3ncjy6VC/kRPj9lY4W9ja/TbS3feWB9YUP+K+RrbSP8WorajzW+Ej40m77Ltdoj9pMwVn5rSckqPcAKosNLuutdWnTaXhAYnOLyhpPNyIQkrKleJwk47skUvHzVb0NfFErOTX1FQ2qtVad0tDErUF3iwG1bIS4v23D4IQMqUfIA0rNQcZLpcOdnSlnEGP09fuifbPmhgHPvWpP2TXQ2lshMutDkuM6Fbobky4S2IkZsZW684EISPMnYVULxxN07FSU2xw3dzGQqOf1P+4diPs81JowrrqOWmddZUu7vpOUyJiv1bZ/02wAhP3U58TVjtllhwz2shReeP0xsD5Co3zpaLzw+ybkX3WOqUH1X93wlf4RKAR9v5yvu4HlXrZdLQWcmWkSnepJOAk/V+dTUeWHWUqSM5HXoK5blcIlriOTLhKQwynfJ29w8am67Da0eU62wmkkpZUskdSfZSKXGrtWW+2qVGt4S/LAKsg+y2PpE9w8/6naqPxW40v3Fa7Xps9nHBwt478/5/wBPrpdXPVaIFtaKHO0mO4KljOe0I7s7lf8AmOyeiR30v1eTVXgvsW36l1ff/VrNEXdbkErUsKVypa2HziohKdiBhW5yM4zyizei1YtSWnj1fYmq2FRbnDtbqXI4eS6lAWqMtJ5kkgkpXknP4Yq9+hTDSjhZOuTsdDcybdni8oHJUEJQkAnyPN+Jq36S0FcbVxu1hruXOadh3iNHZiMpzzI5UISvm7hu2nGM5z3YrpmcJYI3e0ZDvut5lg1xeYuoIKrjdWJjrD85xwl5fKsjqc4G2wGBVg03xU0v2wXOjOKV4OnlQn8/fTD49+jjfdU6xuGqtLXG3qM1QddhSSW1BeAFcqgCDkjO+OtZz1rwv15o9Dj1/wBMT4sdv50lKO1YHhlxGUj3mi5VLyNFtaNIwOJGnZTSRHkJbJGxPT8Bv8KnIN3skhSFuXKO493c55fgqsRNreZVzMurbV4pUQfhXX8tXkN8ibjISkfRViuV/G9Mr9ie0bR1XxFsWlbSpyXKZfe3LbKFZJ+vH/tZm4g8SL3q+YvtnlMQ84Qyk4GPP8vxzVATIfkvhT7rjisdVqJPxpj8I+Ft44h3iHFgSWGYy+ZyU+Tn1ZpKgOYjvKiSEjvxvgb1aIUY9k6bf8PPhLoG/cRNRotdob7NhvCpcxaT2cdHifEnfCep8gCRo/jNwh4eaW4IXKc1Y2HbhaoyFN3F0kvlfaJBWSDv1O2MDwpyaA0fY9D6bYsVgihmO3utZ3ceX3rWrvUfh0GAAK+/EDTUPWOi7tpieeVi4x1MleCeRXVKsAgnCgDjIzjFWSIusi39DdaHOCkd1s8yXLhKVnxyunLVW4UaMicP9B23SsN/1lMNKud/s+QvLUokqIycZz4mrTWpYWDG8vIVXuJdo+XuH1/s4QFrlW95DaSM+3yEo/mAqw0Vpi8H5W6viLgavmFhKkwXF87Ke7kUMpA+6R+NcvO2rxT5Zpsaw0vNVx1/Q9+2uuMSLqmElpDZC1xgsJQ4jPQhsZCum2+RmmNqX0QLkJCl2DVcZ5nPsolslCx705B+FQnOFk6aaTeDMkZAUtQAzgZ232762F6ByA3YtSo7PB7SKpKindSSHB17xlJ+NK688CNS8OEQr5d7jAksSJXqPZsFRVlxteDuOm2PeKaPoOvfsd8YznLTOPurd/71k1+TBtLPHk0vRRRXQcoUUUUAFFFFAFeu+idLXfVdv1TcrMxJvFuSExJKyrLYBJHs55SQVEgkEgnarDRRQAr/AEooVwlcIJ8q1x3X5lukMTW0tt86gEODmVjwCSonyBpT+gnGuK5V/nqH7AllDOSof2pUTsOvzR/StTPNNvMrZebQ404kpWhYylQOxBHeKjtPafsenYrkWw2iFbGHFlxaIrKWwpXicDc0vVduw/d9epJ0UUUwgUUUUAf/2Q=="/>
          <p:cNvSpPr>
            <a:spLocks noChangeAspect="1" noChangeArrowheads="1"/>
          </p:cNvSpPr>
          <p:nvPr/>
        </p:nvSpPr>
        <p:spPr bwMode="auto">
          <a:xfrm>
            <a:off x="155575" y="-327025"/>
            <a:ext cx="685800" cy="68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 descr="Grand Hudson Shuffleboard"/>
          <p:cNvPicPr/>
          <p:nvPr/>
        </p:nvPicPr>
        <p:blipFill>
          <a:blip r:embed="rId4" cstate="print"/>
          <a:srcRect l="13978" t="3763" r="3226" b="24731"/>
          <a:stretch>
            <a:fillRect/>
          </a:stretch>
        </p:blipFill>
        <p:spPr bwMode="auto">
          <a:xfrm>
            <a:off x="304800" y="4648200"/>
            <a:ext cx="18764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69" y="3221765"/>
            <a:ext cx="2747859" cy="1962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59" y="4379566"/>
            <a:ext cx="2257481" cy="24079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SOCIAL FUNCTIONS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redit Valley" pitchFamily="2" charset="0"/>
              </a:rPr>
              <a:t>INSERT WHAT YOU DO OVER THE YEAR</a:t>
            </a:r>
          </a:p>
          <a:p>
            <a:pPr algn="ctr"/>
            <a:endParaRPr lang="en-US" sz="2800" dirty="0">
              <a:latin typeface="Credit Valley" pitchFamily="2" charset="0"/>
            </a:endParaRPr>
          </a:p>
          <a:p>
            <a:pPr algn="ctr"/>
            <a:r>
              <a:rPr lang="en-US" sz="2800" dirty="0">
                <a:latin typeface="Credit Valley" pitchFamily="2" charset="0"/>
              </a:rPr>
              <a:t>INSTALLATION OF OFFICERS</a:t>
            </a:r>
          </a:p>
          <a:p>
            <a:pPr algn="ctr"/>
            <a:r>
              <a:rPr lang="en-US" sz="2800" dirty="0">
                <a:latin typeface="Credit Valley" pitchFamily="2" charset="0"/>
              </a:rPr>
              <a:t>HALLOWEEN COSTUME PARTY</a:t>
            </a:r>
          </a:p>
          <a:p>
            <a:pPr algn="ctr"/>
            <a:r>
              <a:rPr lang="en-US" sz="2800" dirty="0">
                <a:latin typeface="Credit Valley" pitchFamily="2" charset="0"/>
              </a:rPr>
              <a:t>THANKSGIVING</a:t>
            </a:r>
          </a:p>
          <a:p>
            <a:pPr algn="ctr"/>
            <a:r>
              <a:rPr lang="en-US" sz="2800" dirty="0">
                <a:latin typeface="Credit Valley" pitchFamily="2" charset="0"/>
              </a:rPr>
              <a:t>CHRISTMAS PARTY</a:t>
            </a:r>
          </a:p>
          <a:p>
            <a:pPr algn="ctr"/>
            <a:r>
              <a:rPr lang="en-US" sz="2800" dirty="0">
                <a:latin typeface="Credit Valley" pitchFamily="2" charset="0"/>
              </a:rPr>
              <a:t>NEW YEAR’S EVE</a:t>
            </a:r>
          </a:p>
          <a:p>
            <a:pPr algn="ctr"/>
            <a:r>
              <a:rPr lang="en-US" sz="2800" dirty="0">
                <a:latin typeface="Credit Valley" pitchFamily="2" charset="0"/>
              </a:rPr>
              <a:t>NEW YEAR’S DAY TOM &amp; JERRY PARTY</a:t>
            </a:r>
          </a:p>
          <a:p>
            <a:pPr algn="ctr"/>
            <a:r>
              <a:rPr lang="en-US" sz="2800" dirty="0">
                <a:latin typeface="Credit Valley" pitchFamily="2" charset="0"/>
              </a:rPr>
              <a:t>SUPER BOWL SUNDAY</a:t>
            </a:r>
          </a:p>
          <a:p>
            <a:pPr algn="ctr"/>
            <a:r>
              <a:rPr lang="en-US" sz="2800" dirty="0">
                <a:latin typeface="Credit Valley" pitchFamily="2" charset="0"/>
              </a:rPr>
              <a:t>CRAB FEED</a:t>
            </a:r>
          </a:p>
          <a:p>
            <a:pPr algn="ctr"/>
            <a:r>
              <a:rPr lang="en-US" sz="2800" dirty="0">
                <a:latin typeface="Credit Valley" pitchFamily="2" charset="0"/>
              </a:rPr>
              <a:t>ST. PATTY’S DAY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SOCIAL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2" y="1119593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FAMILY FRIENDLY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</a:rPr>
              <a:t>(Minors are allowed in the lounge area with parental supervision)</a:t>
            </a:r>
          </a:p>
          <a:p>
            <a:pPr algn="ctr"/>
            <a:endParaRPr lang="en-US" dirty="0"/>
          </a:p>
          <a:p>
            <a:pPr algn="ctr"/>
            <a:r>
              <a:rPr lang="en-US" sz="4000" dirty="0">
                <a:solidFill>
                  <a:srgbClr val="92D050"/>
                </a:solidFill>
                <a:latin typeface="Credit Valley" pitchFamily="2" charset="0"/>
              </a:rPr>
              <a:t>Tuesday night Taco feed</a:t>
            </a:r>
          </a:p>
          <a:p>
            <a:pPr algn="ctr"/>
            <a:r>
              <a:rPr lang="en-US" sz="4000" dirty="0">
                <a:solidFill>
                  <a:srgbClr val="92D050"/>
                </a:solidFill>
                <a:latin typeface="Credit Valley" pitchFamily="2" charset="0"/>
              </a:rPr>
              <a:t>Friday night dinner </a:t>
            </a:r>
          </a:p>
          <a:p>
            <a:pPr algn="ctr"/>
            <a:r>
              <a:rPr lang="en-US" sz="4000" dirty="0">
                <a:solidFill>
                  <a:srgbClr val="92D050"/>
                </a:solidFill>
                <a:latin typeface="Credit Valley" pitchFamily="2" charset="0"/>
              </a:rPr>
              <a:t>Saturday Bingo</a:t>
            </a:r>
          </a:p>
          <a:p>
            <a:pPr algn="ctr"/>
            <a:r>
              <a:rPr lang="en-US" sz="4000" dirty="0">
                <a:solidFill>
                  <a:srgbClr val="92D050"/>
                </a:solidFill>
                <a:latin typeface="Credit Valley" pitchFamily="2" charset="0"/>
              </a:rPr>
              <a:t>Mother’s Day Brunch</a:t>
            </a:r>
          </a:p>
          <a:p>
            <a:pPr algn="ctr"/>
            <a:r>
              <a:rPr lang="en-US" sz="4000" dirty="0">
                <a:solidFill>
                  <a:srgbClr val="92D050"/>
                </a:solidFill>
                <a:latin typeface="Credit Valley" pitchFamily="2" charset="0"/>
              </a:rPr>
              <a:t>Halloween Carnival &amp; Spook House</a:t>
            </a:r>
          </a:p>
          <a:p>
            <a:pPr algn="ctr"/>
            <a:r>
              <a:rPr lang="en-US" sz="4000" dirty="0">
                <a:solidFill>
                  <a:srgbClr val="92D050"/>
                </a:solidFill>
                <a:latin typeface="Credit Valley" pitchFamily="2" charset="0"/>
              </a:rPr>
              <a:t>Fishing Trip</a:t>
            </a:r>
          </a:p>
          <a:p>
            <a:pPr algn="ctr"/>
            <a:r>
              <a:rPr lang="en-US" sz="4000" dirty="0">
                <a:solidFill>
                  <a:srgbClr val="92D050"/>
                </a:solidFill>
                <a:latin typeface="Credit Valley" pitchFamily="2" charset="0"/>
              </a:rPr>
              <a:t>Picnic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77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DISCUSS </a:t>
            </a:r>
            <a:r>
              <a:rPr lang="en-US" sz="40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LODGE COMMITTEES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 WHAT THEY DO  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 BRIEF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091392"/>
            <a:ext cx="9144000" cy="44627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ACCIDENT 	PREVENTION </a:t>
            </a:r>
            <a:r>
              <a:rPr lang="en-US" sz="2800" dirty="0"/>
              <a:t>– Inspects building and property for hazards, proper lighting and signage, and other safety issues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endParaRPr lang="en-US" sz="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AMERICANISM</a:t>
            </a:r>
            <a:r>
              <a:rPr lang="en-US" sz="2800" dirty="0"/>
              <a:t> – maintaining flag and historical document displays; promoting flag pins; promoting Americanism Essay Contest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endParaRPr lang="en-US" sz="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AUDITING</a:t>
            </a:r>
            <a:r>
              <a:rPr lang="en-US" sz="2800" dirty="0"/>
              <a:t> – inspecting income and expenditures in comparison to the budget and reporting to the Lodge during the year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endParaRPr lang="en-US" sz="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endParaRPr lang="en-US" sz="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95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430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BULLETIN</a:t>
            </a:r>
            <a:r>
              <a:rPr lang="en-US" sz="2800" dirty="0"/>
              <a:t> – encourage submission of articles; edit content; print, collate, label, and deliver to post office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COMMUNITY  ACTIVITIES</a:t>
            </a:r>
            <a:r>
              <a:rPr lang="en-US" sz="2800" dirty="0"/>
              <a:t> – organizing and promoting community activities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DECORATING</a:t>
            </a:r>
            <a:r>
              <a:rPr lang="en-US" sz="2800" dirty="0"/>
              <a:t> – decorating the lounge and dining room with seasonal themes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ELKS CHILDREN’S EYE CLINIC</a:t>
            </a:r>
            <a:r>
              <a:rPr lang="en-US" sz="2800" dirty="0"/>
              <a:t> – encourage donations and organize fundraisers; inform Lodge of clinic news; encourage attendance of summer Open House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endParaRPr lang="en-US" sz="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GOVERNMENT  RELATIONS</a:t>
            </a:r>
            <a:r>
              <a:rPr lang="en-US" sz="2800" dirty="0"/>
              <a:t> – reports to the Lodge information passed on by the State Committeeperson concerning legislative issues affecting the Elks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endParaRPr lang="en-US" sz="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LODGE COMMITTEES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0521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3692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LODGE COMMITTEES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44813"/>
            <a:ext cx="9144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q"/>
            </a:pPr>
            <a:endParaRPr lang="en-US" sz="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HIDE PROGRAM</a:t>
            </a:r>
            <a:r>
              <a:rPr lang="en-US" sz="2800" dirty="0"/>
              <a:t> – collect and sell deer and elk hides for Veterans’ services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HOOP SHOOT</a:t>
            </a:r>
            <a:r>
              <a:rPr lang="en-US" sz="2800" dirty="0"/>
              <a:t> – organize and run annual free-throw contest in December; attend District contest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INVESTIGATION</a:t>
            </a:r>
            <a:r>
              <a:rPr lang="en-US" sz="2800" dirty="0"/>
              <a:t> – reviews membership applications; interviews candidates; reports recommendations to the Lodge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MEADOWOOD SPEECH &amp; HEARING CAMP</a:t>
            </a:r>
            <a:r>
              <a:rPr lang="en-US" sz="2800" dirty="0"/>
              <a:t> - encourage donations and organize fundraisers; encourage attendance of Memorial Day work party and summer Open House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endParaRPr lang="en-US" sz="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endParaRPr lang="en-US" sz="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39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692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LODGE COMMITTEES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1371600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MEMBERSHIP/LAPSATION</a:t>
            </a:r>
            <a:r>
              <a:rPr lang="en-US" sz="2800" dirty="0"/>
              <a:t> – promote recruitment of new members; retain current  members; promote reinstatement of lapsed members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ORIENTATION</a:t>
            </a:r>
            <a:r>
              <a:rPr lang="en-US" sz="2800" dirty="0"/>
              <a:t> – instruct new members about the Elks, their functions, charities, and programs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PUBLIC RELATIONS</a:t>
            </a:r>
            <a:r>
              <a:rPr lang="en-US" sz="2800" dirty="0"/>
              <a:t> – promote dissemination of Lodge activities and programs in the Lodge’s Bulletin, local media, and The Elks Magazine.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RITUAL</a:t>
            </a:r>
            <a:r>
              <a:rPr lang="en-US" sz="2800" dirty="0"/>
              <a:t> – organize rituals (installation, Flag Day, Veterans Day, Memorial Service, Funeral/Graveside, Initiation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endParaRPr lang="en-US" sz="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1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THE BEGINNINGS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915450"/>
            <a:ext cx="7772400" cy="51265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Founded in 1867 as the Jolly Corks with 15 members who were entertainers</a:t>
            </a:r>
          </a:p>
          <a:p>
            <a:r>
              <a:rPr lang="en-US" sz="2400" dirty="0"/>
              <a:t>In February 1868 the name was changed to the Benevolent and Protective Order of Elks </a:t>
            </a:r>
          </a:p>
          <a:p>
            <a:r>
              <a:rPr lang="en-US" sz="2400" dirty="0"/>
              <a:t>Celebrated 150 years in February 2018</a:t>
            </a:r>
          </a:p>
          <a:p>
            <a:r>
              <a:rPr lang="en-US" sz="2400" dirty="0"/>
              <a:t>Fraternal order to promote 4 Cardinal principles: Charity, Justice, Brotherly Love &amp; Fidelity</a:t>
            </a:r>
          </a:p>
          <a:p>
            <a:r>
              <a:rPr lang="en-US" sz="2400" dirty="0"/>
              <a:t>Currently over 1900 Lodges and about 800,000 members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3955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82344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SCHOLARSHIP</a:t>
            </a:r>
            <a:r>
              <a:rPr lang="en-US" sz="2800" dirty="0"/>
              <a:t> – distribute Most Valuable Student information and encourage participation, judge brochures and interview applicants, and participate in District judging; distribute Lodge’s scholarship information and encourage participation, and judge brochures.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VETERANS</a:t>
            </a:r>
            <a:r>
              <a:rPr lang="en-US" sz="2800" dirty="0"/>
              <a:t> – promote Veterans’ programs; collect and deliver items (toiletries, books, quilts, etc.); assist  Veterans in need; Adopt-a-Vet; PTSD counseling; drivers for vans to Burns clinic and Boise VA Hospital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VISITING</a:t>
            </a:r>
            <a:r>
              <a:rPr lang="en-US" sz="2800" dirty="0"/>
              <a:t> – visit hospitalized and shut-in members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endParaRPr lang="en-US" sz="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YOUTH ACTIVITIES </a:t>
            </a:r>
            <a:r>
              <a:rPr lang="en-US" sz="2800" dirty="0"/>
              <a:t>– promote and organize youth activities: proms, grad nights, dances, Halloween parties, Christmas party, promote Student of the Month program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3692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LODGE COMMITTEES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40156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9144000" cy="9144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HOW TO VOLUNTEER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34400" cy="4572000"/>
          </a:xfrm>
        </p:spPr>
        <p:txBody>
          <a:bodyPr/>
          <a:lstStyle/>
          <a:p>
            <a:r>
              <a:rPr lang="en-US" dirty="0"/>
              <a:t>BAR – bartend one night a week, or as a fill-in, or for special events</a:t>
            </a:r>
          </a:p>
          <a:p>
            <a:r>
              <a:rPr lang="en-US" dirty="0"/>
              <a:t>KITCHEN – cook a meal, or help with set-up, serving, and clean-up</a:t>
            </a:r>
          </a:p>
          <a:p>
            <a:r>
              <a:rPr lang="en-US" dirty="0"/>
              <a:t>MAINTENANCE – help with projects (work parties, courtyard clean-up, carpet cleaning, etc.)</a:t>
            </a:r>
          </a:p>
          <a:p>
            <a:r>
              <a:rPr lang="en-US" dirty="0"/>
              <a:t>COMMITTEES – reactivate a committee with guidance, join an active committee</a:t>
            </a:r>
          </a:p>
        </p:txBody>
      </p:sp>
    </p:spTree>
    <p:extLst>
      <p:ext uri="{BB962C8B-B14F-4D97-AF65-F5344CB8AC3E}">
        <p14:creationId xmlns:p14="http://schemas.microsoft.com/office/powerpoint/2010/main" val="918871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152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www.elks.org</a:t>
            </a:r>
          </a:p>
        </p:txBody>
      </p:sp>
    </p:spTree>
    <p:extLst>
      <p:ext uri="{BB962C8B-B14F-4D97-AF65-F5344CB8AC3E}">
        <p14:creationId xmlns:p14="http://schemas.microsoft.com/office/powerpoint/2010/main" val="304116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140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304800"/>
            <a:ext cx="3897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www.oregonelks.org</a:t>
            </a:r>
          </a:p>
        </p:txBody>
      </p:sp>
    </p:spTree>
    <p:extLst>
      <p:ext uri="{BB962C8B-B14F-4D97-AF65-F5344CB8AC3E}">
        <p14:creationId xmlns:p14="http://schemas.microsoft.com/office/powerpoint/2010/main" val="121918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236988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B050"/>
                </a:solidFill>
                <a:latin typeface="Engravers MT" pitchFamily="18" charset="0"/>
              </a:rPr>
              <a:t>LOUNGE HOURS</a:t>
            </a:r>
          </a:p>
          <a:p>
            <a:pPr algn="ctr"/>
            <a:endParaRPr lang="en-US" sz="3200" u="sng" dirty="0">
              <a:solidFill>
                <a:srgbClr val="00B050"/>
              </a:solidFill>
              <a:latin typeface="Engravers MT" pitchFamily="18" charset="0"/>
            </a:endParaRP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TUESDAY – SATURDAY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4:00 PM – 8:00 PM  or  later, Saturday: 1-6 PM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Closed on Sundays, Mondays, and Holidays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352800"/>
            <a:ext cx="9144000" cy="332398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FFFF00"/>
                </a:solidFill>
                <a:latin typeface="Engravers MT" pitchFamily="18" charset="0"/>
              </a:rPr>
              <a:t>LODGE MEETINGS</a:t>
            </a:r>
          </a:p>
          <a:p>
            <a:pPr algn="ctr"/>
            <a:endParaRPr lang="en-US" sz="3200" u="sng" dirty="0">
              <a:solidFill>
                <a:srgbClr val="FFFF00"/>
              </a:solidFill>
              <a:latin typeface="Engravers MT" pitchFamily="18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2</a:t>
            </a:r>
            <a:r>
              <a:rPr lang="en-US" sz="3200" baseline="30000" dirty="0">
                <a:solidFill>
                  <a:srgbClr val="FFFF00"/>
                </a:solidFill>
              </a:rPr>
              <a:t>ND</a:t>
            </a:r>
            <a:r>
              <a:rPr lang="en-US" sz="3200" dirty="0">
                <a:solidFill>
                  <a:srgbClr val="FFFF00"/>
                </a:solidFill>
              </a:rPr>
              <a:t>  and  4</a:t>
            </a:r>
            <a:r>
              <a:rPr lang="en-US" sz="3200" baseline="30000" dirty="0">
                <a:solidFill>
                  <a:srgbClr val="FFFF00"/>
                </a:solidFill>
              </a:rPr>
              <a:t>TH</a:t>
            </a:r>
            <a:r>
              <a:rPr lang="en-US" sz="3200" dirty="0">
                <a:solidFill>
                  <a:srgbClr val="FFFF00"/>
                </a:solidFill>
              </a:rPr>
              <a:t> THURSDAY at 7:00 PM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</a:rPr>
              <a:t>Except July &amp; August (4</a:t>
            </a:r>
            <a:r>
              <a:rPr lang="en-US" sz="1400" baseline="30000" dirty="0">
                <a:solidFill>
                  <a:srgbClr val="FFFF00"/>
                </a:solidFill>
              </a:rPr>
              <a:t>th</a:t>
            </a:r>
            <a:r>
              <a:rPr lang="en-US" sz="1400" dirty="0">
                <a:solidFill>
                  <a:srgbClr val="FFFF00"/>
                </a:solidFill>
              </a:rPr>
              <a:t>  Thursday only) ,  November (2</a:t>
            </a:r>
            <a:r>
              <a:rPr lang="en-US" sz="1400" baseline="30000" dirty="0">
                <a:solidFill>
                  <a:srgbClr val="FFFF00"/>
                </a:solidFill>
              </a:rPr>
              <a:t>nd</a:t>
            </a:r>
            <a:r>
              <a:rPr lang="en-US" sz="1400" dirty="0">
                <a:solidFill>
                  <a:srgbClr val="FFFF00"/>
                </a:solidFill>
              </a:rPr>
              <a:t>  and 3</a:t>
            </a:r>
            <a:r>
              <a:rPr lang="en-US" sz="1400" baseline="30000" dirty="0">
                <a:solidFill>
                  <a:srgbClr val="FFFF00"/>
                </a:solidFill>
              </a:rPr>
              <a:t>rd</a:t>
            </a:r>
            <a:r>
              <a:rPr lang="en-US" sz="1400" dirty="0">
                <a:solidFill>
                  <a:srgbClr val="FFFF00"/>
                </a:solidFill>
              </a:rPr>
              <a:t> Thursday) , &amp; December (2</a:t>
            </a:r>
            <a:r>
              <a:rPr lang="en-US" sz="1400" baseline="30000" dirty="0">
                <a:solidFill>
                  <a:srgbClr val="FFFF00"/>
                </a:solidFill>
              </a:rPr>
              <a:t>nd</a:t>
            </a:r>
            <a:r>
              <a:rPr lang="en-US" sz="1400" dirty="0">
                <a:solidFill>
                  <a:srgbClr val="FFFF00"/>
                </a:solidFill>
              </a:rPr>
              <a:t>  Thursday only)</a:t>
            </a:r>
          </a:p>
          <a:p>
            <a:pPr algn="ctr"/>
            <a:endParaRPr lang="en-US" sz="1600" dirty="0">
              <a:solidFill>
                <a:srgbClr val="FFFF00"/>
              </a:solidFill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No alcoholic beverages allowed during Lodge meetings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The bar is closed during Lodge meetings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No marijuana allowed on the premises </a:t>
            </a:r>
            <a:r>
              <a:rPr lang="en-US" sz="2000" dirty="0">
                <a:solidFill>
                  <a:srgbClr val="FFFF00"/>
                </a:solidFill>
              </a:rPr>
              <a:t>(buildings, parking lot, etc.)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1F280-29FF-4981-94D8-47AE265F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FF1F4-6968-4643-A79E-1C5C13BD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2600"/>
            <a:ext cx="7765322" cy="438093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Harassment</a:t>
            </a:r>
          </a:p>
          <a:p>
            <a:pPr lvl="1"/>
            <a:r>
              <a:rPr lang="en-US" sz="3200" dirty="0"/>
              <a:t>Sexual</a:t>
            </a:r>
          </a:p>
          <a:p>
            <a:pPr lvl="1"/>
            <a:r>
              <a:rPr lang="en-US" sz="3200" dirty="0"/>
              <a:t>Verbal</a:t>
            </a:r>
          </a:p>
          <a:p>
            <a:pPr marL="0" indent="0">
              <a:buNone/>
            </a:pPr>
            <a:r>
              <a:rPr lang="en-US" sz="3200" dirty="0"/>
              <a:t>Discrimination</a:t>
            </a:r>
          </a:p>
          <a:p>
            <a:pPr marL="0" indent="0">
              <a:buNone/>
            </a:pPr>
            <a:r>
              <a:rPr lang="en-US" sz="3200" dirty="0"/>
              <a:t>Overconsumption of beverages</a:t>
            </a:r>
          </a:p>
          <a:p>
            <a:pPr marL="0" indent="0">
              <a:buNone/>
            </a:pPr>
            <a:r>
              <a:rPr lang="en-US" sz="3200" dirty="0"/>
              <a:t>Smoking policy if applicable</a:t>
            </a:r>
          </a:p>
          <a:p>
            <a:pPr marL="0" indent="0">
              <a:buNone/>
            </a:pPr>
            <a:r>
              <a:rPr lang="en-US" sz="3200" dirty="0"/>
              <a:t>Cannabis policy if applicable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356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21535-1D7A-4490-B913-274575BE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Initiation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127E6-F6ED-4FF6-89BB-E46410B9D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Reduce fears and anxiety</a:t>
            </a:r>
          </a:p>
          <a:p>
            <a:r>
              <a:rPr lang="en-US" sz="3200" dirty="0"/>
              <a:t>Generally discuss the process</a:t>
            </a:r>
          </a:p>
          <a:p>
            <a:r>
              <a:rPr lang="en-US" sz="3200" dirty="0"/>
              <a:t>Discuss old English </a:t>
            </a:r>
            <a:r>
              <a:rPr lang="en-US" sz="3200" dirty="0" err="1"/>
              <a:t>pronounciations</a:t>
            </a:r>
            <a:endParaRPr lang="en-US" sz="3200" dirty="0"/>
          </a:p>
          <a:p>
            <a:r>
              <a:rPr lang="en-US" sz="3200" dirty="0"/>
              <a:t>HAVE THE NEW MEMBER LISTEN AND REFLECT ON WHAT IS BEING SAID</a:t>
            </a:r>
          </a:p>
        </p:txBody>
      </p:sp>
    </p:spTree>
    <p:extLst>
      <p:ext uri="{BB962C8B-B14F-4D97-AF65-F5344CB8AC3E}">
        <p14:creationId xmlns:p14="http://schemas.microsoft.com/office/powerpoint/2010/main" val="2478518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96" b="50000"/>
          <a:stretch/>
        </p:blipFill>
        <p:spPr>
          <a:xfrm>
            <a:off x="1447800" y="20472"/>
            <a:ext cx="6518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67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REMEMBER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ELK IS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ALWAYS AN 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AMERICAN CITIZEN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 YOU SEE AND HEAR WITHIN THE LODGE SHOULD STAY WITHIN THE LODGE</a:t>
            </a:r>
          </a:p>
          <a:p>
            <a:pPr algn="ctr"/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LOUD AND VULGAR LANGUAGE IS NOT TOLERATED AT ANY TIME – BE AWARE OF YOUR SURROUNDINGS</a:t>
            </a:r>
          </a:p>
          <a:p>
            <a:pPr algn="ctr"/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HATS ARE NOT ALLOWED IN LODGE MEETINGS OR IN THE DINING ROOM DURING LODGE SPONSORED DINNERS</a:t>
            </a:r>
          </a:p>
          <a:p>
            <a:pPr algn="ctr"/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(unless part of a costume during special functions)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8077200" cy="3416320"/>
          </a:xfrm>
          <a:prstGeom prst="rect">
            <a:avLst/>
          </a:prstGeom>
          <a:solidFill>
            <a:schemeClr val="tx1"/>
          </a:solidFill>
          <a:ln w="485775" cmpd="tri"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3"/>
                </a:solidFill>
                <a:latin typeface="Lucida Handwriting" pitchFamily="66" charset="0"/>
              </a:rPr>
              <a:t>Welcome</a:t>
            </a:r>
          </a:p>
          <a:p>
            <a:pPr algn="ctr"/>
            <a:r>
              <a:rPr lang="en-US" sz="7200" b="1" dirty="0">
                <a:ln/>
                <a:solidFill>
                  <a:schemeClr val="accent3"/>
                </a:solidFill>
                <a:latin typeface="Lucida Handwriting" pitchFamily="66" charset="0"/>
              </a:rPr>
              <a:t>To our</a:t>
            </a:r>
          </a:p>
          <a:p>
            <a:pPr algn="ctr"/>
            <a:r>
              <a:rPr lang="en-US" sz="7200" b="1" dirty="0">
                <a:ln/>
                <a:solidFill>
                  <a:schemeClr val="accent3"/>
                </a:solidFill>
                <a:latin typeface="Lucida Handwriting" pitchFamily="66" charset="0"/>
              </a:rPr>
              <a:t>Elks Family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elks.org/images/bpo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52400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362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LEVELS OF ORGANIZATION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4290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3"/>
                </a:solidFill>
                <a:latin typeface="MS Mincho" pitchFamily="49" charset="-128"/>
                <a:ea typeface="MS Mincho" pitchFamily="49" charset="-128"/>
              </a:rPr>
              <a:t>GRAND LODGE</a:t>
            </a:r>
          </a:p>
          <a:p>
            <a:pPr algn="ctr"/>
            <a:endParaRPr lang="en-US" sz="4000" dirty="0">
              <a:solidFill>
                <a:schemeClr val="accent3"/>
              </a:solidFill>
              <a:latin typeface="MS Mincho" pitchFamily="49" charset="-128"/>
              <a:ea typeface="MS Mincho" pitchFamily="49" charset="-128"/>
            </a:endParaRPr>
          </a:p>
          <a:p>
            <a:pPr algn="ctr"/>
            <a:r>
              <a:rPr lang="en-US" sz="4000" dirty="0">
                <a:solidFill>
                  <a:schemeClr val="accent3"/>
                </a:solidFill>
                <a:latin typeface="MS Mincho" pitchFamily="49" charset="-128"/>
                <a:ea typeface="MS Mincho" pitchFamily="49" charset="-128"/>
              </a:rPr>
              <a:t>STATE ASSOCIATIONS</a:t>
            </a:r>
          </a:p>
          <a:p>
            <a:pPr algn="ctr"/>
            <a:endParaRPr lang="en-US" sz="4000" dirty="0">
              <a:solidFill>
                <a:schemeClr val="accent3"/>
              </a:solidFill>
              <a:latin typeface="MS Mincho" pitchFamily="49" charset="-128"/>
              <a:ea typeface="MS Mincho" pitchFamily="49" charset="-128"/>
            </a:endParaRPr>
          </a:p>
          <a:p>
            <a:pPr algn="ctr"/>
            <a:r>
              <a:rPr lang="en-US" sz="4000" dirty="0">
                <a:solidFill>
                  <a:schemeClr val="accent3"/>
                </a:solidFill>
                <a:latin typeface="MS Mincho" pitchFamily="49" charset="-128"/>
                <a:ea typeface="MS Mincho" pitchFamily="49" charset="-128"/>
              </a:rPr>
              <a:t>LODGES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LODGE OFFICERS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2018-2019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9099" y="1371600"/>
            <a:ext cx="9144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ngravers MT" pitchFamily="18" charset="0"/>
              </a:rPr>
              <a:t>   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Engravers MT" pitchFamily="18" charset="0"/>
              </a:rPr>
              <a:t>Exalted Ruler </a:t>
            </a:r>
            <a:r>
              <a:rPr lang="en-US" sz="2400" dirty="0">
                <a:latin typeface="Engravers MT" pitchFamily="18" charset="0"/>
              </a:rPr>
              <a:t> – </a:t>
            </a:r>
            <a:r>
              <a:rPr lang="en-US" sz="2400" dirty="0"/>
              <a:t>_______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Engravers MT" pitchFamily="18" charset="0"/>
              </a:rPr>
              <a:t>   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Engravers MT" pitchFamily="18" charset="0"/>
              </a:rPr>
              <a:t>Leading Knight  </a:t>
            </a:r>
            <a:r>
              <a:rPr lang="en-US" sz="2400" dirty="0">
                <a:latin typeface="Engravers MT" pitchFamily="18" charset="0"/>
              </a:rPr>
              <a:t>– ________</a:t>
            </a:r>
            <a:endParaRPr lang="en-US" sz="2400" dirty="0"/>
          </a:p>
          <a:p>
            <a:endParaRPr lang="en-US" sz="800" dirty="0">
              <a:latin typeface="Engravers MT" pitchFamily="18" charset="0"/>
            </a:endParaRPr>
          </a:p>
          <a:p>
            <a:r>
              <a:rPr lang="en-US" sz="2400" dirty="0">
                <a:latin typeface="Engravers MT" pitchFamily="18" charset="0"/>
              </a:rPr>
              <a:t>   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Engravers MT" pitchFamily="18" charset="0"/>
              </a:rPr>
              <a:t>Loyal Knight  </a:t>
            </a:r>
            <a:r>
              <a:rPr lang="en-US" sz="2400" dirty="0">
                <a:latin typeface="Engravers MT" pitchFamily="18" charset="0"/>
              </a:rPr>
              <a:t>– </a:t>
            </a:r>
            <a:r>
              <a:rPr lang="en-US" sz="2400" dirty="0"/>
              <a:t>_______ </a:t>
            </a:r>
            <a:endParaRPr lang="en-US" sz="2400" dirty="0">
              <a:latin typeface="Biondi" pitchFamily="2" charset="0"/>
            </a:endParaRPr>
          </a:p>
          <a:p>
            <a:endParaRPr lang="en-US" sz="800" dirty="0">
              <a:latin typeface="Engravers MT" pitchFamily="18" charset="0"/>
            </a:endParaRPr>
          </a:p>
          <a:p>
            <a:r>
              <a:rPr lang="en-US" sz="2400" dirty="0">
                <a:latin typeface="Engravers MT" pitchFamily="18" charset="0"/>
              </a:rPr>
              <a:t>   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Engravers MT" pitchFamily="18" charset="0"/>
              </a:rPr>
              <a:t>Lecturing Knight  </a:t>
            </a:r>
            <a:r>
              <a:rPr lang="en-US" sz="2400" dirty="0">
                <a:latin typeface="Engravers MT" pitchFamily="18" charset="0"/>
              </a:rPr>
              <a:t>– _______</a:t>
            </a:r>
            <a:endParaRPr lang="en-US" sz="2400" dirty="0"/>
          </a:p>
          <a:p>
            <a:endParaRPr lang="en-US" sz="800" dirty="0">
              <a:latin typeface="Engravers MT" pitchFamily="18" charset="0"/>
            </a:endParaRPr>
          </a:p>
          <a:p>
            <a:r>
              <a:rPr lang="en-US" sz="2400" dirty="0">
                <a:latin typeface="Engravers MT" pitchFamily="18" charset="0"/>
              </a:rPr>
              <a:t>   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Engravers MT" pitchFamily="18" charset="0"/>
              </a:rPr>
              <a:t>Inner Guard  </a:t>
            </a:r>
            <a:r>
              <a:rPr lang="en-US" sz="2400" dirty="0"/>
              <a:t>– ________</a:t>
            </a:r>
          </a:p>
          <a:p>
            <a:endParaRPr lang="en-US" sz="800" dirty="0">
              <a:latin typeface="Engravers MT" pitchFamily="18" charset="0"/>
            </a:endParaRPr>
          </a:p>
          <a:p>
            <a:r>
              <a:rPr lang="en-US" sz="2400" dirty="0">
                <a:latin typeface="Engravers MT" pitchFamily="18" charset="0"/>
              </a:rPr>
              <a:t>   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Engravers MT" pitchFamily="18" charset="0"/>
              </a:rPr>
              <a:t>Tiler </a:t>
            </a:r>
            <a:r>
              <a:rPr lang="en-US" sz="2400" dirty="0">
                <a:latin typeface="Engravers MT" pitchFamily="18" charset="0"/>
              </a:rPr>
              <a:t> –</a:t>
            </a:r>
            <a:r>
              <a:rPr lang="en-US" sz="2400" dirty="0"/>
              <a:t> ________</a:t>
            </a:r>
            <a:endParaRPr lang="en-US" sz="1200" dirty="0"/>
          </a:p>
          <a:p>
            <a:r>
              <a:rPr lang="en-US" sz="1200" dirty="0"/>
              <a:t>	</a:t>
            </a:r>
          </a:p>
          <a:p>
            <a:r>
              <a:rPr 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Engravers MT" pitchFamily="18" charset="0"/>
              </a:rPr>
              <a:t>      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Engravers MT" pitchFamily="18" charset="0"/>
              </a:rPr>
              <a:t>Chaplain </a:t>
            </a:r>
            <a:r>
              <a:rPr lang="en-US" sz="2400" dirty="0">
                <a:latin typeface="Engravers MT" pitchFamily="18" charset="0"/>
              </a:rPr>
              <a:t> – </a:t>
            </a:r>
            <a:r>
              <a:rPr lang="en-US" sz="2400" dirty="0"/>
              <a:t>________</a:t>
            </a:r>
          </a:p>
          <a:p>
            <a:endParaRPr lang="en-US" sz="800" dirty="0">
              <a:latin typeface="Engravers MT" pitchFamily="18" charset="0"/>
            </a:endParaRPr>
          </a:p>
          <a:p>
            <a:r>
              <a:rPr lang="en-US" sz="2400" dirty="0">
                <a:latin typeface="Engravers MT" pitchFamily="18" charset="0"/>
              </a:rPr>
              <a:t>   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Engravers MT" pitchFamily="18" charset="0"/>
              </a:rPr>
              <a:t>Esquire</a:t>
            </a:r>
            <a:r>
              <a:rPr lang="en-US" sz="2400" dirty="0">
                <a:latin typeface="Engravers MT" pitchFamily="18" charset="0"/>
              </a:rPr>
              <a:t>  –</a:t>
            </a:r>
            <a:r>
              <a:rPr lang="en-US" sz="2400" dirty="0"/>
              <a:t>	________</a:t>
            </a:r>
          </a:p>
          <a:p>
            <a:endParaRPr lang="en-US" sz="800" dirty="0">
              <a:latin typeface="Engravers MT" pitchFamily="18" charset="0"/>
            </a:endParaRPr>
          </a:p>
          <a:p>
            <a:r>
              <a:rPr lang="en-US" sz="2400" dirty="0">
                <a:latin typeface="Engravers MT" pitchFamily="18" charset="0"/>
              </a:rPr>
              <a:t>   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Engravers MT" pitchFamily="18" charset="0"/>
              </a:rPr>
              <a:t>Treasurer </a:t>
            </a:r>
            <a:r>
              <a:rPr lang="en-US" sz="2400" dirty="0">
                <a:latin typeface="Engravers MT" pitchFamily="18" charset="0"/>
              </a:rPr>
              <a:t> – </a:t>
            </a:r>
            <a:r>
              <a:rPr lang="en-US" sz="2400" dirty="0"/>
              <a:t>________</a:t>
            </a:r>
          </a:p>
          <a:p>
            <a:endParaRPr lang="en-US" sz="800" dirty="0">
              <a:latin typeface="Engravers MT" pitchFamily="18" charset="0"/>
            </a:endParaRPr>
          </a:p>
          <a:p>
            <a:r>
              <a:rPr lang="en-US" sz="2400" dirty="0">
                <a:latin typeface="Engravers MT" pitchFamily="18" charset="0"/>
              </a:rPr>
              <a:t>   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Engravers MT" pitchFamily="18" charset="0"/>
              </a:rPr>
              <a:t>Secretary </a:t>
            </a:r>
            <a:r>
              <a:rPr lang="en-US" sz="2400" dirty="0">
                <a:latin typeface="Engravers MT" pitchFamily="18" charset="0"/>
              </a:rPr>
              <a:t> </a:t>
            </a:r>
            <a:r>
              <a:rPr lang="en-US" sz="2800" dirty="0">
                <a:latin typeface="Engravers MT" pitchFamily="18" charset="0"/>
              </a:rPr>
              <a:t>– </a:t>
            </a:r>
            <a:r>
              <a:rPr lang="en-US" sz="2400" dirty="0"/>
              <a:t>__________	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LODGE TRUSTEES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  <a:latin typeface="Engravers MT" pitchFamily="18" charset="0"/>
            </a:endParaRP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Engravers MT" pitchFamily="18" charset="0"/>
              </a:rPr>
              <a:t>		1 year</a:t>
            </a:r>
            <a:r>
              <a:rPr lang="en-US" sz="2800" dirty="0">
                <a:latin typeface="Engravers MT" pitchFamily="18" charset="0"/>
              </a:rPr>
              <a:t>– ______________</a:t>
            </a:r>
            <a:r>
              <a:rPr lang="en-US" sz="2800" dirty="0">
                <a:latin typeface="Constantia" panose="02030602050306030303" pitchFamily="18" charset="0"/>
              </a:rPr>
              <a:t>(Chair)</a:t>
            </a:r>
          </a:p>
          <a:p>
            <a:endParaRPr lang="en-US" sz="2800" dirty="0">
              <a:latin typeface="Constantia" panose="02030602050306030303" pitchFamily="18" charset="0"/>
            </a:endParaRP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Engravers MT" pitchFamily="18" charset="0"/>
              </a:rPr>
              <a:t>		2 year </a:t>
            </a:r>
            <a:r>
              <a:rPr lang="en-US" sz="2800" dirty="0">
                <a:latin typeface="Engravers MT" pitchFamily="18" charset="0"/>
              </a:rPr>
              <a:t>– _________________</a:t>
            </a:r>
          </a:p>
          <a:p>
            <a:endParaRPr lang="en-US" sz="2800" dirty="0">
              <a:latin typeface="Engravers MT" pitchFamily="18" charset="0"/>
            </a:endParaRP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Engravers MT" pitchFamily="18" charset="0"/>
              </a:rPr>
              <a:t>		3 year </a:t>
            </a:r>
            <a:r>
              <a:rPr lang="en-US" sz="2800" dirty="0">
                <a:latin typeface="Engravers MT" pitchFamily="18" charset="0"/>
              </a:rPr>
              <a:t>– _________________</a:t>
            </a:r>
            <a:endParaRPr lang="en-US" sz="2800" dirty="0">
              <a:latin typeface="Constantia" panose="02030602050306030303" pitchFamily="18" charset="0"/>
            </a:endParaRPr>
          </a:p>
          <a:p>
            <a:pPr algn="ctr"/>
            <a:endParaRPr lang="en-US" dirty="0">
              <a:latin typeface="Engravers MT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STATE  ASSOCIATION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0C57BE5-3681-4CE6-BAC6-0DD5A0D78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Insert a picture of your state and where your lodges are located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92" y="228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Members That are Part of the STATE ASSOCIATION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7060" y="106680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latin typeface="Blue Highway" pitchFamily="2" charset="0"/>
            </a:endParaRPr>
          </a:p>
          <a:p>
            <a:pPr algn="ctr"/>
            <a:endParaRPr lang="en-US" sz="2800" u="sng" dirty="0">
              <a:solidFill>
                <a:srgbClr val="92D050"/>
              </a:solidFill>
              <a:latin typeface="Blue Highway" pitchFamily="2" charset="0"/>
            </a:endParaRPr>
          </a:p>
          <a:p>
            <a:pPr algn="ctr"/>
            <a:r>
              <a:rPr lang="en-US" sz="2800" u="sng" dirty="0">
                <a:solidFill>
                  <a:srgbClr val="92D050"/>
                </a:solidFill>
                <a:latin typeface="Blue Highway" pitchFamily="2" charset="0"/>
              </a:rPr>
              <a:t>Insert Names and Positions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PAST STATE ASSOCIATION </a:t>
            </a:r>
          </a:p>
          <a:p>
            <a:pPr algn="ctr"/>
            <a:r>
              <a:rPr lang="en-US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Members From Your Lodge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379" y="1139058"/>
            <a:ext cx="9144000" cy="196977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PAST STATE PRESIDENT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4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PAST STATE TRUSTEE</a:t>
            </a:r>
          </a:p>
          <a:p>
            <a:endParaRPr lang="en-US" sz="2400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PAST STATE SECRETARY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endParaRPr lang="en-US" sz="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915217"/>
            <a:ext cx="9144000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PAST INNER GUARD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PAST ASST INNER GUARD</a:t>
            </a:r>
          </a:p>
          <a:p>
            <a:pPr algn="ctr"/>
            <a:endParaRPr lang="en-US" sz="2400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PAST STATE PHOTOGRAPHER</a:t>
            </a:r>
          </a:p>
          <a:p>
            <a:pPr algn="ctr"/>
            <a:endParaRPr lang="en-US" sz="2400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PAST TILER</a:t>
            </a:r>
            <a:endParaRPr lang="en-US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PAST SERGEANT-AT-ARMS</a:t>
            </a:r>
          </a:p>
          <a:p>
            <a:pPr algn="ctr"/>
            <a:endParaRPr lang="en-US" sz="2400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</a:p>
          <a:p>
            <a:pPr algn="ctr"/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1809</TotalTime>
  <Words>1155</Words>
  <Application>Microsoft Office PowerPoint</Application>
  <PresentationFormat>On-screen Show (4:3)</PresentationFormat>
  <Paragraphs>272</Paragraphs>
  <Slides>39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MS Mincho</vt:lpstr>
      <vt:lpstr>Arial</vt:lpstr>
      <vt:lpstr>Baskerville Old Face</vt:lpstr>
      <vt:lpstr>Biondi</vt:lpstr>
      <vt:lpstr>Blue Highway</vt:lpstr>
      <vt:lpstr>Bookman Old Style</vt:lpstr>
      <vt:lpstr>Calibri</vt:lpstr>
      <vt:lpstr>Comic Sans MS</vt:lpstr>
      <vt:lpstr>Constantia</vt:lpstr>
      <vt:lpstr>Credit Valley</vt:lpstr>
      <vt:lpstr>Engravers MT</vt:lpstr>
      <vt:lpstr>Lucida Handwriting</vt:lpstr>
      <vt:lpstr>Rockwell</vt:lpstr>
      <vt:lpstr>Times New Roman</vt:lpstr>
      <vt:lpstr>Wingdings</vt:lpstr>
      <vt:lpstr>Damask</vt:lpstr>
      <vt:lpstr>PowerPoint Presentation</vt:lpstr>
      <vt:lpstr>PowerPoint Presentation</vt:lpstr>
      <vt:lpstr>THE BEGINNINGS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PICTURES</vt:lpstr>
      <vt:lpstr>PowerPoint Presentation</vt:lpstr>
      <vt:lpstr>ELKS NATIONAL FOUNDATION</vt:lpstr>
      <vt:lpstr>PowerPoint Presentation</vt:lpstr>
      <vt:lpstr>Final Charity Report from Grand Lodge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VOLUNTEER</vt:lpstr>
      <vt:lpstr>PowerPoint Presentation</vt:lpstr>
      <vt:lpstr>PowerPoint Presentation</vt:lpstr>
      <vt:lpstr>PowerPoint Presentation</vt:lpstr>
      <vt:lpstr>Discussion topics</vt:lpstr>
      <vt:lpstr>Discuss Initiation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BVTom</dc:creator>
  <cp:lastModifiedBy>Meier, Steven (smeier@uidaho.edu)</cp:lastModifiedBy>
  <cp:revision>109</cp:revision>
  <dcterms:created xsi:type="dcterms:W3CDTF">2012-05-08T16:23:21Z</dcterms:created>
  <dcterms:modified xsi:type="dcterms:W3CDTF">2019-04-25T15:05:52Z</dcterms:modified>
</cp:coreProperties>
</file>